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61" r:id="rId3"/>
    <p:sldId id="283" r:id="rId4"/>
    <p:sldId id="263" r:id="rId5"/>
    <p:sldId id="265" r:id="rId6"/>
    <p:sldId id="308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6" r:id="rId16"/>
    <p:sldId id="279" r:id="rId17"/>
    <p:sldId id="305" r:id="rId18"/>
    <p:sldId id="304" r:id="rId19"/>
    <p:sldId id="280" r:id="rId20"/>
  </p:sldIdLst>
  <p:sldSz cx="9144000" cy="6858000" type="screen4x3"/>
  <p:notesSz cx="6797675" cy="9926638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72" autoAdjust="0"/>
    <p:restoredTop sz="94660"/>
  </p:normalViewPr>
  <p:slideViewPr>
    <p:cSldViewPr>
      <p:cViewPr varScale="1">
        <p:scale>
          <a:sx n="66" d="100"/>
          <a:sy n="66" d="100"/>
        </p:scale>
        <p:origin x="-1488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3909D-12D5-408C-9C6E-60AC70FFBAB0}" type="datetimeFigureOut">
              <a:rPr lang="ca-ES" smtClean="0"/>
              <a:pPr/>
              <a:t>07/01/2016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DBC2C-5B80-4C08-B40C-CD323664F90D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1198E-1AA4-4CAC-8E29-F71AD2E2372C}" type="slidenum">
              <a:rPr lang="ca-ES" smtClean="0"/>
              <a:pPr/>
              <a:t>7</a:t>
            </a:fld>
            <a:endParaRPr lang="ca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1198E-1AA4-4CAC-8E29-F71AD2E2372C}" type="slidenum">
              <a:rPr lang="ca-ES" smtClean="0"/>
              <a:pPr/>
              <a:t>8</a:t>
            </a:fld>
            <a:endParaRPr 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9893-5D85-48F9-9E8B-7EFCDA117711}" type="datetimeFigureOut">
              <a:rPr lang="ca-ES" smtClean="0"/>
              <a:pPr/>
              <a:t>07/01/2016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6F41-5E70-4763-A3E9-D4C6F0EF8F28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9893-5D85-48F9-9E8B-7EFCDA117711}" type="datetimeFigureOut">
              <a:rPr lang="ca-ES" smtClean="0"/>
              <a:pPr/>
              <a:t>07/01/2016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6F41-5E70-4763-A3E9-D4C6F0EF8F28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9893-5D85-48F9-9E8B-7EFCDA117711}" type="datetimeFigureOut">
              <a:rPr lang="ca-ES" smtClean="0"/>
              <a:pPr/>
              <a:t>07/01/2016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6F41-5E70-4763-A3E9-D4C6F0EF8F28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9893-5D85-48F9-9E8B-7EFCDA117711}" type="datetimeFigureOut">
              <a:rPr lang="ca-ES" smtClean="0"/>
              <a:pPr/>
              <a:t>07/01/2016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6F41-5E70-4763-A3E9-D4C6F0EF8F28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9893-5D85-48F9-9E8B-7EFCDA117711}" type="datetimeFigureOut">
              <a:rPr lang="ca-ES" smtClean="0"/>
              <a:pPr/>
              <a:t>07/01/2016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6F41-5E70-4763-A3E9-D4C6F0EF8F28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9893-5D85-48F9-9E8B-7EFCDA117711}" type="datetimeFigureOut">
              <a:rPr lang="ca-ES" smtClean="0"/>
              <a:pPr/>
              <a:t>07/01/2016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6F41-5E70-4763-A3E9-D4C6F0EF8F28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9893-5D85-48F9-9E8B-7EFCDA117711}" type="datetimeFigureOut">
              <a:rPr lang="ca-ES" smtClean="0"/>
              <a:pPr/>
              <a:t>07/01/2016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6F41-5E70-4763-A3E9-D4C6F0EF8F28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9893-5D85-48F9-9E8B-7EFCDA117711}" type="datetimeFigureOut">
              <a:rPr lang="ca-ES" smtClean="0"/>
              <a:pPr/>
              <a:t>07/01/2016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6F41-5E70-4763-A3E9-D4C6F0EF8F28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9893-5D85-48F9-9E8B-7EFCDA117711}" type="datetimeFigureOut">
              <a:rPr lang="ca-ES" smtClean="0"/>
              <a:pPr/>
              <a:t>07/01/2016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6F41-5E70-4763-A3E9-D4C6F0EF8F28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9893-5D85-48F9-9E8B-7EFCDA117711}" type="datetimeFigureOut">
              <a:rPr lang="ca-ES" smtClean="0"/>
              <a:pPr/>
              <a:t>07/01/2016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6F41-5E70-4763-A3E9-D4C6F0EF8F28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9893-5D85-48F9-9E8B-7EFCDA117711}" type="datetimeFigureOut">
              <a:rPr lang="ca-ES" smtClean="0"/>
              <a:pPr/>
              <a:t>07/01/2016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6F41-5E70-4763-A3E9-D4C6F0EF8F28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E9893-5D85-48F9-9E8B-7EFCDA117711}" type="datetimeFigureOut">
              <a:rPr lang="ca-ES" smtClean="0"/>
              <a:pPr/>
              <a:t>07/01/2016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B6F41-5E70-4763-A3E9-D4C6F0EF8F28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encat.cat/agaur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idiomes@upf.ed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rrii@tecnocampus.ca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5"/>
          <p:cNvCxnSpPr/>
          <p:nvPr/>
        </p:nvCxnSpPr>
        <p:spPr>
          <a:xfrm>
            <a:off x="379254" y="1347537"/>
            <a:ext cx="8405336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6"/>
          <p:cNvCxnSpPr/>
          <p:nvPr/>
        </p:nvCxnSpPr>
        <p:spPr>
          <a:xfrm>
            <a:off x="379254" y="3349592"/>
            <a:ext cx="8405336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7"/>
          <p:cNvCxnSpPr/>
          <p:nvPr/>
        </p:nvCxnSpPr>
        <p:spPr>
          <a:xfrm>
            <a:off x="379254" y="6103088"/>
            <a:ext cx="8405336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8"/>
          <p:cNvSpPr/>
          <p:nvPr/>
        </p:nvSpPr>
        <p:spPr>
          <a:xfrm>
            <a:off x="395536" y="5167423"/>
            <a:ext cx="80918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ca-ES" sz="4000" b="1" noProof="1" smtClean="0">
                <a:solidFill>
                  <a:srgbClr val="EDA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Arial"/>
              </a:rPr>
              <a:t>Mobilitat Internacional Curs 2016-17</a:t>
            </a:r>
          </a:p>
        </p:txBody>
      </p:sp>
      <p:pic>
        <p:nvPicPr>
          <p:cNvPr id="21506" name="Picture 2" descr="https://cdn0.iconfinder.com/data/icons/gcons-2/41/international-512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67544" y="908720"/>
            <a:ext cx="7920880" cy="4053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3385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47031" y="2157943"/>
            <a:ext cx="8317457" cy="4700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20000"/>
              </a:spcBef>
            </a:pPr>
            <a:endParaRPr lang="ca-ES" sz="3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s-ES" dirty="0" smtClean="0">
                <a:latin typeface="Candara" pitchFamily="34" charset="0"/>
              </a:rPr>
              <a:t>-</a:t>
            </a:r>
            <a:r>
              <a:rPr lang="es-ES" dirty="0" err="1" smtClean="0">
                <a:latin typeface="Candara" pitchFamily="34" charset="0"/>
              </a:rPr>
              <a:t>Són</a:t>
            </a:r>
            <a:r>
              <a:rPr lang="es-ES" dirty="0" smtClean="0">
                <a:latin typeface="Candara" pitchFamily="34" charset="0"/>
              </a:rPr>
              <a:t> elegibles </a:t>
            </a:r>
            <a:r>
              <a:rPr lang="es-ES" dirty="0" err="1" smtClean="0">
                <a:latin typeface="Candara" pitchFamily="34" charset="0"/>
              </a:rPr>
              <a:t>els</a:t>
            </a:r>
            <a:r>
              <a:rPr lang="es-ES" dirty="0" smtClean="0">
                <a:latin typeface="Candara" pitchFamily="34" charset="0"/>
              </a:rPr>
              <a:t> </a:t>
            </a:r>
            <a:r>
              <a:rPr lang="es-ES" dirty="0" err="1" smtClean="0">
                <a:latin typeface="Candara" pitchFamily="34" charset="0"/>
              </a:rPr>
              <a:t>alumnes</a:t>
            </a:r>
            <a:r>
              <a:rPr lang="es-ES" dirty="0" smtClean="0">
                <a:latin typeface="Candara" pitchFamily="34" charset="0"/>
              </a:rPr>
              <a:t> que participaran en un programa Erasmus+ </a:t>
            </a:r>
            <a:r>
              <a:rPr lang="es-ES" dirty="0" err="1" smtClean="0">
                <a:latin typeface="Candara" pitchFamily="34" charset="0"/>
              </a:rPr>
              <a:t>amb</a:t>
            </a:r>
            <a:r>
              <a:rPr lang="es-ES" dirty="0" smtClean="0">
                <a:latin typeface="Candara" pitchFamily="34" charset="0"/>
              </a:rPr>
              <a:t> </a:t>
            </a:r>
            <a:r>
              <a:rPr lang="es-ES" dirty="0" err="1" smtClean="0">
                <a:latin typeface="Candara" pitchFamily="34" charset="0"/>
              </a:rPr>
              <a:t>nivell</a:t>
            </a:r>
            <a:r>
              <a:rPr lang="es-ES" dirty="0" smtClean="0">
                <a:latin typeface="Candara" pitchFamily="34" charset="0"/>
              </a:rPr>
              <a:t> </a:t>
            </a:r>
            <a:r>
              <a:rPr lang="es-ES" dirty="0" err="1" smtClean="0">
                <a:latin typeface="Candara" pitchFamily="34" charset="0"/>
              </a:rPr>
              <a:t>d’idiomes</a:t>
            </a:r>
            <a:r>
              <a:rPr lang="es-ES" dirty="0" smtClean="0">
                <a:latin typeface="Candara" pitchFamily="34" charset="0"/>
              </a:rPr>
              <a:t> B2 </a:t>
            </a:r>
            <a:r>
              <a:rPr lang="es-ES" dirty="0" err="1" smtClean="0">
                <a:latin typeface="Candara" pitchFamily="34" charset="0"/>
              </a:rPr>
              <a:t>acreditat</a:t>
            </a:r>
            <a:endParaRPr lang="es-ES" dirty="0" smtClean="0">
              <a:latin typeface="Candara" pitchFamily="34" charset="0"/>
            </a:endParaRPr>
          </a:p>
          <a:p>
            <a:pPr eaLnBrk="1" hangingPunct="1">
              <a:spcBef>
                <a:spcPct val="20000"/>
              </a:spcBef>
            </a:pPr>
            <a:endParaRPr lang="ca-ES" i="1" dirty="0" smtClean="0">
              <a:latin typeface="Candara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ca-ES" dirty="0" smtClean="0">
                <a:latin typeface="Candara" pitchFamily="34" charset="0"/>
              </a:rPr>
              <a:t>-La sol·licitud es fa directament al MECD </a:t>
            </a:r>
            <a:endParaRPr lang="ca-ES" i="1" dirty="0" smtClean="0"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ca-ES" i="1" dirty="0" smtClean="0">
              <a:solidFill>
                <a:srgbClr val="FF0000"/>
              </a:solidFill>
              <a:latin typeface="Candara" pitchFamily="34" charset="0"/>
            </a:endParaRPr>
          </a:p>
          <a:p>
            <a:pPr eaLnBrk="1" hangingPunct="1">
              <a:spcBef>
                <a:spcPct val="20000"/>
              </a:spcBef>
            </a:pPr>
            <a:endParaRPr lang="ca-ES" sz="2000" dirty="0" smtClean="0">
              <a:latin typeface="+mj-lt"/>
            </a:endParaRPr>
          </a:p>
          <a:p>
            <a:pPr eaLnBrk="1" hangingPunct="1">
              <a:spcBef>
                <a:spcPct val="20000"/>
              </a:spcBef>
            </a:pPr>
            <a:endParaRPr lang="ca-ES" sz="1500" b="1" i="1" dirty="0" smtClean="0">
              <a:latin typeface="+mj-lt"/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endParaRPr lang="es-ES" sz="1000" dirty="0" smtClean="0">
              <a:latin typeface="Calibri" charset="0"/>
            </a:endParaRPr>
          </a:p>
          <a:p>
            <a:pPr eaLnBrk="1" hangingPunct="1">
              <a:lnSpc>
                <a:spcPct val="50000"/>
              </a:lnSpc>
              <a:spcBef>
                <a:spcPct val="20000"/>
              </a:spcBef>
            </a:pPr>
            <a:endParaRPr lang="es-ES" sz="2000" dirty="0" smtClean="0">
              <a:latin typeface="Calibri" charset="0"/>
            </a:endParaRPr>
          </a:p>
          <a:p>
            <a:pPr eaLnBrk="1" hangingPunct="1">
              <a:lnSpc>
                <a:spcPct val="50000"/>
              </a:lnSpc>
              <a:spcBef>
                <a:spcPct val="20000"/>
              </a:spcBef>
            </a:pPr>
            <a:endParaRPr lang="es-ES" sz="2000" dirty="0" smtClean="0">
              <a:latin typeface="Calibri" charset="0"/>
            </a:endParaRPr>
          </a:p>
        </p:txBody>
      </p:sp>
      <p:sp>
        <p:nvSpPr>
          <p:cNvPr id="5" name="Text Box 317"/>
          <p:cNvSpPr txBox="1">
            <a:spLocks noChangeArrowheads="1"/>
          </p:cNvSpPr>
          <p:nvPr/>
        </p:nvSpPr>
        <p:spPr bwMode="auto">
          <a:xfrm>
            <a:off x="971600" y="1484784"/>
            <a:ext cx="73335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ＭＳ Ｐゴシック" charset="0"/>
                <a:cs typeface="ＭＳ Ｐゴシック" charset="0"/>
              </a:rPr>
              <a:t>2. BECA ERASMUS.ES (Beca MECD)</a:t>
            </a:r>
            <a:endParaRPr lang="es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ángulo 2"/>
          <p:cNvSpPr/>
          <p:nvPr/>
        </p:nvSpPr>
        <p:spPr>
          <a:xfrm>
            <a:off x="0" y="0"/>
            <a:ext cx="9144000" cy="5213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762" y="95772"/>
            <a:ext cx="2490033" cy="3545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199" y="620196"/>
            <a:ext cx="7612913" cy="792580"/>
          </a:xfrm>
        </p:spPr>
        <p:txBody>
          <a:bodyPr>
            <a:noAutofit/>
          </a:bodyPr>
          <a:lstStyle/>
          <a:p>
            <a:pPr algn="l"/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ＭＳ Ｐゴシック" charset="0"/>
                <a:cs typeface="ＭＳ Ｐゴシック" charset="0"/>
              </a:rPr>
              <a:t>IMPORTS I DURADA</a:t>
            </a:r>
            <a:endParaRPr lang="ca-ES" sz="3200" dirty="0"/>
          </a:p>
        </p:txBody>
      </p:sp>
      <p:sp>
        <p:nvSpPr>
          <p:cNvPr id="4" name="Rectángulo 5"/>
          <p:cNvSpPr/>
          <p:nvPr/>
        </p:nvSpPr>
        <p:spPr>
          <a:xfrm>
            <a:off x="0" y="0"/>
            <a:ext cx="9144000" cy="5213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762" y="95772"/>
            <a:ext cx="2490033" cy="354541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308345" y="1412776"/>
            <a:ext cx="8389087" cy="505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ca-ES" dirty="0" smtClean="0">
                <a:latin typeface="Candara" pitchFamily="34" charset="0"/>
              </a:rPr>
              <a:t>Fins a un màxim de 5 mesos</a:t>
            </a:r>
          </a:p>
          <a:p>
            <a:pPr>
              <a:spcBef>
                <a:spcPct val="20000"/>
              </a:spcBef>
            </a:pPr>
            <a:endParaRPr lang="ca-ES" b="1" i="1" dirty="0" smtClean="0">
              <a:solidFill>
                <a:srgbClr val="FFC000"/>
              </a:solidFill>
              <a:latin typeface="Candara" pitchFamily="34" charset="0"/>
            </a:endParaRPr>
          </a:p>
          <a:p>
            <a:pPr>
              <a:spcBef>
                <a:spcPct val="20000"/>
              </a:spcBef>
            </a:pPr>
            <a:r>
              <a:rPr lang="ca-ES" sz="2400" b="1" i="1" u="sng" dirty="0" smtClean="0">
                <a:solidFill>
                  <a:srgbClr val="FFC000"/>
                </a:solidFill>
                <a:latin typeface="Candara" pitchFamily="34" charset="0"/>
              </a:rPr>
              <a:t>GRUP 1: 400€/mes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ca-ES" dirty="0" smtClean="0">
                <a:latin typeface="Candara" pitchFamily="34" charset="0"/>
              </a:rPr>
              <a:t>Dinamarca, Irlanda, França, Itàlia, Àustria, Finlàndia, Suècia, Regne Unit, Liechtenstein, Noruega.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ca-ES" sz="2400" b="1" i="1" u="sng" dirty="0" smtClean="0">
                <a:solidFill>
                  <a:srgbClr val="FFC000"/>
                </a:solidFill>
                <a:latin typeface="Candara" pitchFamily="34" charset="0"/>
              </a:rPr>
              <a:t>GRUP 2: 350€/mes</a:t>
            </a:r>
            <a:endParaRPr lang="ca-ES" b="1" i="1" u="sng" dirty="0" smtClean="0">
              <a:solidFill>
                <a:srgbClr val="FFC000"/>
              </a:solidFill>
              <a:latin typeface="Candara" pitchFamily="34" charset="0"/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ca-ES" dirty="0" smtClean="0">
                <a:latin typeface="Candara" pitchFamily="34" charset="0"/>
              </a:rPr>
              <a:t>Bèlgica, República Txeca, Alemanya, Grècia, Croàcia, Xipre, Luxemburg, Països Baixos, Portugal, Eslovènia, Islàndia, Turquia</a:t>
            </a:r>
            <a:r>
              <a:rPr lang="ca-ES" i="1" dirty="0" smtClean="0">
                <a:latin typeface="Candara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ca-ES" sz="2400" b="1" i="1" u="sng" dirty="0" smtClean="0">
                <a:solidFill>
                  <a:srgbClr val="FFC000"/>
                </a:solidFill>
                <a:latin typeface="Candara" pitchFamily="34" charset="0"/>
              </a:rPr>
              <a:t>GRUP 3: 300€/mes</a:t>
            </a:r>
            <a:endParaRPr lang="ca-ES" b="1" i="1" u="sng" dirty="0" smtClean="0">
              <a:solidFill>
                <a:srgbClr val="FFC000"/>
              </a:solidFill>
              <a:latin typeface="Candara" pitchFamily="34" charset="0"/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ca-ES" dirty="0" smtClean="0">
                <a:latin typeface="Candara" pitchFamily="34" charset="0"/>
              </a:rPr>
              <a:t>Bulgària, Estònia, Letònia, Lituània, Hongria, Malta, Polònia, Romania, Eslovàquia, la ex República Iugoslava de Macedònia</a:t>
            </a:r>
            <a:endParaRPr lang="ca-ES" i="1" dirty="0" smtClean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87725" y="765544"/>
            <a:ext cx="8304069" cy="589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sz="2200" b="1" dirty="0" smtClean="0">
                <a:solidFill>
                  <a:srgbClr val="984807"/>
                </a:solidFill>
                <a:latin typeface="Calibri" charset="0"/>
              </a:rPr>
              <a:t> </a:t>
            </a:r>
            <a:r>
              <a:rPr lang="ca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Pagaments beca </a:t>
            </a:r>
            <a:r>
              <a:rPr lang="ca-E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Erasmus</a:t>
            </a:r>
            <a:r>
              <a:rPr lang="ca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. ES (MECD)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0" y="0"/>
            <a:ext cx="9144000" cy="5213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1560" y="2509417"/>
            <a:ext cx="7879535" cy="4348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20000"/>
              </a:spcBef>
              <a:buFont typeface="Wingdings 3" pitchFamily="18" charset="2"/>
              <a:buChar char=""/>
            </a:pPr>
            <a:r>
              <a:rPr lang="ca-ES" sz="2200" b="1" u="sng" dirty="0" smtClean="0">
                <a:solidFill>
                  <a:srgbClr val="FFC000"/>
                </a:solidFill>
                <a:latin typeface="Candara" pitchFamily="34" charset="0"/>
              </a:rPr>
              <a:t>Pagament:</a:t>
            </a:r>
            <a:r>
              <a:rPr lang="ca-ES" sz="2200" b="1" dirty="0" smtClean="0">
                <a:solidFill>
                  <a:srgbClr val="FFC000"/>
                </a:solidFill>
                <a:latin typeface="Candara" pitchFamily="34" charset="0"/>
              </a:rPr>
              <a:t> </a:t>
            </a:r>
            <a:r>
              <a:rPr lang="ca-ES" sz="2200" dirty="0" smtClean="0">
                <a:latin typeface="Candara" pitchFamily="34" charset="0"/>
              </a:rPr>
              <a:t>100% de la beca al inici de la mobilitat. El MECD gestiona directament el pagament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ca-ES" sz="1500" dirty="0" smtClean="0">
              <a:latin typeface="Calibri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ca-ES" sz="2000" i="1" dirty="0" smtClean="0">
              <a:latin typeface="Calibri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ca-ES" sz="2000" i="1" dirty="0" smtClean="0">
                <a:latin typeface="Calibri" charset="0"/>
              </a:rPr>
              <a:t> </a:t>
            </a:r>
            <a:endParaRPr lang="ca-ES" sz="2000" dirty="0" smtClean="0">
              <a:latin typeface="Calibri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762" y="95772"/>
            <a:ext cx="2490033" cy="354541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768657" y="4387751"/>
            <a:ext cx="7698603" cy="769441"/>
          </a:xfrm>
          <a:prstGeom prst="rect">
            <a:avLst/>
          </a:prstGeom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marL="3175" indent="19050" algn="ctr">
              <a:spcBef>
                <a:spcPct val="20000"/>
              </a:spcBef>
              <a:buClr>
                <a:srgbClr val="A50021"/>
              </a:buClr>
            </a:pPr>
            <a:r>
              <a:rPr lang="ca-ES" sz="2000" dirty="0" smtClean="0">
                <a:latin typeface="Candara" pitchFamily="34" charset="0"/>
              </a:rPr>
              <a:t>LA BECA ERASMUS.ES i LA BECA ERASMUS+ </a:t>
            </a:r>
            <a:r>
              <a:rPr lang="ca-ES" sz="2000" u="sng" dirty="0" smtClean="0">
                <a:latin typeface="Candara" pitchFamily="34" charset="0"/>
              </a:rPr>
              <a:t>NO SÓN COMPATIBLES</a:t>
            </a:r>
            <a:r>
              <a:rPr lang="ca-ES" sz="2000" dirty="0" smtClean="0">
                <a:latin typeface="Candara" pitchFamily="34" charset="0"/>
              </a:rPr>
              <a:t>. </a:t>
            </a:r>
          </a:p>
          <a:p>
            <a:pPr marL="3175" indent="19050" algn="ctr">
              <a:spcBef>
                <a:spcPct val="20000"/>
              </a:spcBef>
              <a:buClr>
                <a:srgbClr val="A50021"/>
              </a:buClr>
            </a:pPr>
            <a:r>
              <a:rPr lang="ca-ES" sz="2000" b="1" dirty="0" smtClean="0">
                <a:latin typeface="Candara" pitchFamily="34" charset="0"/>
              </a:rPr>
              <a:t>SI TENS UNA NO POTS TENIR L’ALTRA</a:t>
            </a:r>
          </a:p>
        </p:txBody>
      </p:sp>
    </p:spTree>
    <p:extLst>
      <p:ext uri="{BB962C8B-B14F-4D97-AF65-F5344CB8AC3E}">
        <p14:creationId xmlns="" xmlns:p14="http://schemas.microsoft.com/office/powerpoint/2010/main" val="83445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25482" y="866274"/>
            <a:ext cx="8466313" cy="5813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20000"/>
              </a:spcBef>
            </a:pPr>
            <a:r>
              <a:rPr lang="ca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3. Beca MOBINT</a:t>
            </a:r>
          </a:p>
          <a:p>
            <a:pPr algn="just" eaLnBrk="1" hangingPunct="1">
              <a:lnSpc>
                <a:spcPct val="150000"/>
              </a:lnSpc>
              <a:spcBef>
                <a:spcPct val="20000"/>
              </a:spcBef>
            </a:pPr>
            <a:endParaRPr lang="ca-ES" sz="1800" u="sng" dirty="0" smtClean="0">
              <a:latin typeface="Candara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20000"/>
              </a:spcBef>
            </a:pPr>
            <a:r>
              <a:rPr lang="ca-ES" sz="1800" dirty="0" smtClean="0">
                <a:latin typeface="Candara" pitchFamily="34" charset="0"/>
              </a:rPr>
              <a:t>L’Agència de Gestió d’Ajuts Universitaris i de Recerca (AGAUR) convoca cada any ajuts a la mobilitat internacional. En convocatòries anteriors,  </a:t>
            </a:r>
            <a:r>
              <a:rPr lang="ca-ES" sz="1800" dirty="0" err="1" smtClean="0">
                <a:latin typeface="Candara" pitchFamily="34" charset="0"/>
              </a:rPr>
              <a:t>l’import</a:t>
            </a:r>
            <a:r>
              <a:rPr lang="ca-ES" sz="1800" dirty="0" smtClean="0">
                <a:latin typeface="Candara" pitchFamily="34" charset="0"/>
              </a:rPr>
              <a:t> va ser de 200€ mensuals amb un màxim de </a:t>
            </a:r>
            <a:r>
              <a:rPr lang="ca-ES" sz="1800" b="1" dirty="0" smtClean="0">
                <a:latin typeface="Candara" pitchFamily="34" charset="0"/>
              </a:rPr>
              <a:t>6 mesos</a:t>
            </a:r>
            <a:r>
              <a:rPr lang="ca-ES" sz="1800" dirty="0" smtClean="0">
                <a:latin typeface="Candara" pitchFamily="34" charset="0"/>
              </a:rPr>
              <a:t> (1.200€).</a:t>
            </a:r>
          </a:p>
          <a:p>
            <a:pPr algn="just" eaLnBrk="1" hangingPunct="1">
              <a:lnSpc>
                <a:spcPct val="150000"/>
              </a:lnSpc>
              <a:spcBef>
                <a:spcPct val="20000"/>
              </a:spcBef>
            </a:pPr>
            <a:endParaRPr lang="ca-ES" sz="1800" dirty="0" smtClean="0">
              <a:latin typeface="Candara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20000"/>
              </a:spcBef>
            </a:pPr>
            <a:r>
              <a:rPr lang="ca-ES" sz="1800" b="1" dirty="0" smtClean="0">
                <a:solidFill>
                  <a:srgbClr val="FF0000"/>
                </a:solidFill>
                <a:latin typeface="Candara" pitchFamily="34" charset="0"/>
              </a:rPr>
              <a:t>IMPORTANT: </a:t>
            </a:r>
            <a:r>
              <a:rPr lang="ca-ES" sz="1800" dirty="0" smtClean="0">
                <a:solidFill>
                  <a:srgbClr val="FF0000"/>
                </a:solidFill>
                <a:latin typeface="Candara" pitchFamily="34" charset="0"/>
              </a:rPr>
              <a:t>Els interessats hauran de cursar la </a:t>
            </a:r>
            <a:r>
              <a:rPr lang="ca-ES" sz="1800" b="1" dirty="0" smtClean="0">
                <a:solidFill>
                  <a:srgbClr val="FF0000"/>
                </a:solidFill>
                <a:latin typeface="Candara" pitchFamily="34" charset="0"/>
              </a:rPr>
              <a:t>sol·licitud directament a </a:t>
            </a:r>
            <a:r>
              <a:rPr lang="ca-ES" sz="1800" b="1" dirty="0" err="1" smtClean="0">
                <a:solidFill>
                  <a:srgbClr val="FF0000"/>
                </a:solidFill>
                <a:latin typeface="Candara" pitchFamily="34" charset="0"/>
              </a:rPr>
              <a:t>l’AGAUR</a:t>
            </a:r>
            <a:r>
              <a:rPr lang="ca-ES" sz="1800" b="1" dirty="0" smtClean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ca-ES" sz="1800" dirty="0" smtClean="0">
                <a:solidFill>
                  <a:srgbClr val="FF0000"/>
                </a:solidFill>
                <a:latin typeface="Candara" pitchFamily="34" charset="0"/>
              </a:rPr>
              <a:t>dins dels terminis establerts.</a:t>
            </a:r>
          </a:p>
          <a:p>
            <a:pPr algn="just" eaLnBrk="1" hangingPunct="1">
              <a:lnSpc>
                <a:spcPct val="150000"/>
              </a:lnSpc>
              <a:spcBef>
                <a:spcPct val="20000"/>
              </a:spcBef>
            </a:pPr>
            <a:endParaRPr lang="ca-ES" sz="1800" dirty="0" smtClean="0">
              <a:solidFill>
                <a:srgbClr val="FF0000"/>
              </a:solidFill>
              <a:latin typeface="Candara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20000"/>
              </a:spcBef>
            </a:pPr>
            <a:r>
              <a:rPr lang="ca-ES" sz="1800" dirty="0" smtClean="0">
                <a:latin typeface="Candara" pitchFamily="34" charset="0"/>
              </a:rPr>
              <a:t> Més informació d’aquesta convocatòria a la pàgina web </a:t>
            </a:r>
            <a:r>
              <a:rPr lang="ca-ES" sz="1800" dirty="0" err="1" smtClean="0">
                <a:latin typeface="Candara" pitchFamily="34" charset="0"/>
                <a:hlinkClick r:id="rId2"/>
              </a:rPr>
              <a:t>www.gencat.cat</a:t>
            </a:r>
            <a:r>
              <a:rPr lang="ca-ES" sz="1800" dirty="0" smtClean="0">
                <a:latin typeface="Candara" pitchFamily="34" charset="0"/>
                <a:hlinkClick r:id="rId2"/>
              </a:rPr>
              <a:t>/</a:t>
            </a:r>
            <a:r>
              <a:rPr lang="ca-ES" sz="1800" dirty="0" err="1" smtClean="0">
                <a:latin typeface="Candara" pitchFamily="34" charset="0"/>
                <a:hlinkClick r:id="rId2"/>
              </a:rPr>
              <a:t>agaur</a:t>
            </a:r>
            <a:endParaRPr lang="ca-ES" sz="1800" dirty="0" smtClean="0">
              <a:latin typeface="Candara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20000"/>
              </a:spcBef>
            </a:pPr>
            <a:r>
              <a:rPr lang="ca-ES" sz="2000" dirty="0" smtClean="0">
                <a:latin typeface="Candara" pitchFamily="34" charset="0"/>
              </a:rPr>
              <a:t> </a:t>
            </a:r>
          </a:p>
          <a:p>
            <a:pPr algn="just"/>
            <a:endParaRPr lang="ca-ES" sz="2000" dirty="0" smtClean="0">
              <a:latin typeface="Candara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endParaRPr lang="ca-ES" sz="1600" b="1" i="1" dirty="0" smtClean="0">
              <a:latin typeface="Calibri" charset="0"/>
            </a:endParaRPr>
          </a:p>
          <a:p>
            <a:pPr eaLnBrk="1" hangingPunct="1">
              <a:spcBef>
                <a:spcPct val="20000"/>
              </a:spcBef>
            </a:pPr>
            <a:endParaRPr lang="ca-ES" sz="1500" b="1" i="1" dirty="0" smtClean="0">
              <a:latin typeface="+mj-lt"/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endParaRPr lang="es-ES" sz="1000" dirty="0" smtClean="0">
              <a:latin typeface="Calibri" charset="0"/>
            </a:endParaRPr>
          </a:p>
          <a:p>
            <a:pPr eaLnBrk="1" hangingPunct="1">
              <a:lnSpc>
                <a:spcPct val="50000"/>
              </a:lnSpc>
              <a:spcBef>
                <a:spcPct val="20000"/>
              </a:spcBef>
            </a:pPr>
            <a:endParaRPr lang="es-ES" sz="2000" dirty="0" smtClean="0">
              <a:latin typeface="Calibri" charset="0"/>
            </a:endParaRPr>
          </a:p>
          <a:p>
            <a:pPr eaLnBrk="1" hangingPunct="1">
              <a:lnSpc>
                <a:spcPct val="50000"/>
              </a:lnSpc>
              <a:spcBef>
                <a:spcPct val="20000"/>
              </a:spcBef>
            </a:pPr>
            <a:endParaRPr lang="es-ES" sz="2000" dirty="0" smtClean="0">
              <a:latin typeface="Calibri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0" y="0"/>
            <a:ext cx="9144000" cy="5213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762" y="95772"/>
            <a:ext cx="2490033" cy="3545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3065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35496" y="764704"/>
            <a:ext cx="9144000" cy="1143000"/>
          </a:xfrm>
        </p:spPr>
        <p:txBody>
          <a:bodyPr>
            <a:noAutofit/>
          </a:bodyPr>
          <a:lstStyle/>
          <a:p>
            <a:r>
              <a:rPr lang="ca-ES" sz="3600" b="1" dirty="0" smtClean="0">
                <a:solidFill>
                  <a:srgbClr val="FFC000"/>
                </a:solidFill>
                <a:latin typeface="Candara" pitchFamily="34" charset="0"/>
              </a:rPr>
              <a:t>CONVENIS BILATERALS INTERNACIONALS</a:t>
            </a:r>
            <a:endParaRPr lang="ca-ES" sz="3600" dirty="0">
              <a:solidFill>
                <a:srgbClr val="FFC000"/>
              </a:solidFill>
            </a:endParaRPr>
          </a:p>
        </p:txBody>
      </p:sp>
      <p:sp>
        <p:nvSpPr>
          <p:cNvPr id="6" name="Rectángulo 2"/>
          <p:cNvSpPr/>
          <p:nvPr/>
        </p:nvSpPr>
        <p:spPr>
          <a:xfrm>
            <a:off x="0" y="0"/>
            <a:ext cx="9144000" cy="5213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762" y="95772"/>
            <a:ext cx="2490033" cy="354541"/>
          </a:xfrm>
          <a:prstGeom prst="rect">
            <a:avLst/>
          </a:prstGeom>
        </p:spPr>
      </p:pic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67544" y="1988841"/>
            <a:ext cx="8229600" cy="3816424"/>
          </a:xfrm>
        </p:spPr>
        <p:txBody>
          <a:bodyPr>
            <a:normAutofit/>
          </a:bodyPr>
          <a:lstStyle/>
          <a:p>
            <a:pPr algn="just"/>
            <a:r>
              <a:rPr lang="ca-ES" sz="1900" dirty="0" smtClean="0">
                <a:latin typeface="Candara" pitchFamily="34" charset="0"/>
              </a:rPr>
              <a:t>El TecnoCampus té signats convenis amb universitats d’</a:t>
            </a:r>
            <a:r>
              <a:rPr lang="ca-ES" sz="1900" b="1" dirty="0" smtClean="0">
                <a:latin typeface="Candara" pitchFamily="34" charset="0"/>
              </a:rPr>
              <a:t>Estats Units, Canadà, Austràlia, Amèrica Llatina i Àsia</a:t>
            </a:r>
            <a:r>
              <a:rPr lang="ca-ES" sz="1900" dirty="0" smtClean="0">
                <a:latin typeface="Candara" pitchFamily="34" charset="0"/>
              </a:rPr>
              <a:t>.</a:t>
            </a:r>
          </a:p>
          <a:p>
            <a:pPr algn="just"/>
            <a:endParaRPr lang="ca-ES" sz="1900" dirty="0" smtClean="0">
              <a:latin typeface="Candara" pitchFamily="34" charset="0"/>
            </a:endParaRPr>
          </a:p>
          <a:p>
            <a:pPr algn="just"/>
            <a:r>
              <a:rPr lang="ca-ES" sz="1900" dirty="0" smtClean="0">
                <a:latin typeface="Candara" pitchFamily="34" charset="0"/>
              </a:rPr>
              <a:t>Els requisits per a optar a les places són els mateixos que per les estades </a:t>
            </a:r>
            <a:r>
              <a:rPr lang="ca-ES" sz="1900" dirty="0" err="1" smtClean="0">
                <a:latin typeface="Candara" pitchFamily="34" charset="0"/>
              </a:rPr>
              <a:t>Erasmus</a:t>
            </a:r>
            <a:r>
              <a:rPr lang="ca-ES" sz="1900" dirty="0" smtClean="0">
                <a:latin typeface="Candara" pitchFamily="34" charset="0"/>
              </a:rPr>
              <a:t> </a:t>
            </a:r>
          </a:p>
          <a:p>
            <a:pPr algn="just"/>
            <a:endParaRPr lang="ca-ES" sz="1900" dirty="0" smtClean="0">
              <a:latin typeface="Candara" pitchFamily="34" charset="0"/>
            </a:endParaRPr>
          </a:p>
          <a:p>
            <a:pPr algn="just"/>
            <a:r>
              <a:rPr lang="ca-ES" sz="1900" dirty="0" smtClean="0">
                <a:latin typeface="Candara" pitchFamily="34" charset="0"/>
              </a:rPr>
              <a:t>Algunes destinacions comporten el </a:t>
            </a:r>
            <a:r>
              <a:rPr lang="ca-ES" sz="1900" b="1" dirty="0" smtClean="0">
                <a:latin typeface="Candara" pitchFamily="34" charset="0"/>
              </a:rPr>
              <a:t>pagament de la matricula a la Universitat de destinació</a:t>
            </a:r>
            <a:r>
              <a:rPr lang="ca-ES" sz="1900" dirty="0" smtClean="0">
                <a:latin typeface="Candara" pitchFamily="34" charset="0"/>
              </a:rPr>
              <a:t> </a:t>
            </a:r>
          </a:p>
          <a:p>
            <a:pPr algn="just"/>
            <a:endParaRPr lang="ca-ES" sz="1900" dirty="0" smtClean="0">
              <a:latin typeface="Candara" pitchFamily="34" charset="0"/>
            </a:endParaRPr>
          </a:p>
          <a:p>
            <a:pPr algn="just"/>
            <a:r>
              <a:rPr lang="ca-ES" sz="1900" dirty="0" smtClean="0">
                <a:latin typeface="Candara" pitchFamily="34" charset="0"/>
              </a:rPr>
              <a:t>Els estudiants escollits poden optar a les </a:t>
            </a:r>
            <a:r>
              <a:rPr lang="ca-ES" sz="1900" b="1" dirty="0" smtClean="0">
                <a:latin typeface="Candara" pitchFamily="34" charset="0"/>
              </a:rPr>
              <a:t>10 Beques “On </a:t>
            </a:r>
            <a:r>
              <a:rPr lang="ca-ES" sz="1900" b="1" dirty="0" err="1" smtClean="0">
                <a:latin typeface="Candara" pitchFamily="34" charset="0"/>
              </a:rPr>
              <a:t>the</a:t>
            </a:r>
            <a:r>
              <a:rPr lang="ca-ES" sz="1900" b="1" dirty="0" smtClean="0">
                <a:latin typeface="Candara" pitchFamily="34" charset="0"/>
              </a:rPr>
              <a:t> </a:t>
            </a:r>
            <a:r>
              <a:rPr lang="ca-ES" sz="1900" b="1" dirty="0" err="1" smtClean="0">
                <a:latin typeface="Candara" pitchFamily="34" charset="0"/>
              </a:rPr>
              <a:t>Move</a:t>
            </a:r>
            <a:r>
              <a:rPr lang="ca-ES" sz="1900" b="1" dirty="0" smtClean="0">
                <a:latin typeface="Candara" pitchFamily="34" charset="0"/>
              </a:rPr>
              <a:t>” </a:t>
            </a:r>
            <a:r>
              <a:rPr lang="ca-ES" sz="1900" dirty="0" smtClean="0">
                <a:latin typeface="Candara" pitchFamily="34" charset="0"/>
              </a:rPr>
              <a:t>del Banc de Sabadell per import de </a:t>
            </a:r>
            <a:r>
              <a:rPr lang="ca-ES" sz="1900" b="1" dirty="0" smtClean="0">
                <a:latin typeface="Candara" pitchFamily="34" charset="0"/>
              </a:rPr>
              <a:t>100 EUR</a:t>
            </a:r>
            <a:endParaRPr lang="ca-ES" sz="1900" dirty="0" smtClean="0">
              <a:latin typeface="Candara" pitchFamily="34" charset="0"/>
            </a:endParaRPr>
          </a:p>
          <a:p>
            <a:endParaRPr lang="ca-ES" dirty="0" smtClean="0"/>
          </a:p>
          <a:p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/>
          </a:bodyPr>
          <a:lstStyle/>
          <a:p>
            <a:r>
              <a:rPr lang="ca-ES" b="1" dirty="0" smtClean="0">
                <a:solidFill>
                  <a:srgbClr val="FFC000"/>
                </a:solidFill>
                <a:latin typeface="Candara" pitchFamily="34" charset="0"/>
              </a:rPr>
              <a:t> Quan i Com fer la Sol·licitud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87413"/>
            <a:ext cx="8229600" cy="45259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ca-ES" sz="1800" dirty="0" smtClean="0">
                <a:latin typeface="Candara" pitchFamily="34" charset="0"/>
              </a:rPr>
              <a:t>Es poden demanar </a:t>
            </a:r>
            <a:r>
              <a:rPr lang="ca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fins a 3 universitats </a:t>
            </a:r>
            <a:r>
              <a:rPr lang="ca-ES" sz="1800" dirty="0" smtClean="0">
                <a:latin typeface="Candara" pitchFamily="34" charset="0"/>
              </a:rPr>
              <a:t>per ordre de </a:t>
            </a:r>
            <a:r>
              <a:rPr lang="ca-ES" sz="1800" b="1" dirty="0" smtClean="0">
                <a:latin typeface="Candara" pitchFamily="34" charset="0"/>
              </a:rPr>
              <a:t>preferència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ca-ES" sz="1800" dirty="0" smtClean="0">
                <a:latin typeface="Candara" pitchFamily="34" charset="0"/>
              </a:rPr>
              <a:t>Al sol·licitar una plaça es sol·licita automàticament la beca associada (</a:t>
            </a:r>
            <a:r>
              <a:rPr lang="ca-ES" sz="1800" dirty="0" err="1" smtClean="0">
                <a:latin typeface="Candara" pitchFamily="34" charset="0"/>
              </a:rPr>
              <a:t>Erasmus</a:t>
            </a:r>
            <a:r>
              <a:rPr lang="ca-ES" sz="1800" dirty="0" smtClean="0">
                <a:latin typeface="Candara" pitchFamily="34" charset="0"/>
              </a:rPr>
              <a:t> + i Beques on </a:t>
            </a:r>
            <a:r>
              <a:rPr lang="ca-ES" sz="1800" dirty="0" err="1" smtClean="0">
                <a:latin typeface="Candara" pitchFamily="34" charset="0"/>
              </a:rPr>
              <a:t>the</a:t>
            </a:r>
            <a:r>
              <a:rPr lang="ca-ES" sz="1800" dirty="0" smtClean="0">
                <a:latin typeface="Candara" pitchFamily="34" charset="0"/>
              </a:rPr>
              <a:t> </a:t>
            </a:r>
            <a:r>
              <a:rPr lang="ca-ES" sz="1800" dirty="0" err="1" smtClean="0">
                <a:latin typeface="Candara" pitchFamily="34" charset="0"/>
              </a:rPr>
              <a:t>Move</a:t>
            </a:r>
            <a:r>
              <a:rPr lang="ca-ES" sz="1800" dirty="0" smtClean="0">
                <a:latin typeface="Candara" pitchFamily="34" charset="0"/>
              </a:rPr>
              <a:t>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ca-ES" sz="1800" dirty="0" smtClean="0">
                <a:latin typeface="Candara" pitchFamily="34" charset="0"/>
              </a:rPr>
              <a:t>A la sol·licitud cal explicar la motivació per marxar a l’estranger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ca-ES" sz="1800" dirty="0" smtClean="0">
                <a:latin typeface="Candara" pitchFamily="34" charset="0"/>
              </a:rPr>
              <a:t>S’ha d’indicar el </a:t>
            </a:r>
            <a:r>
              <a:rPr lang="ca-ES" sz="1800" b="1" dirty="0" smtClean="0">
                <a:latin typeface="Candara" pitchFamily="34" charset="0"/>
              </a:rPr>
              <a:t>nivell d’idiomes </a:t>
            </a:r>
            <a:r>
              <a:rPr lang="ca-ES" sz="1800" dirty="0" smtClean="0">
                <a:latin typeface="Candara" pitchFamily="34" charset="0"/>
              </a:rPr>
              <a:t>i </a:t>
            </a:r>
            <a:r>
              <a:rPr lang="ca-ES" sz="1800" b="1" dirty="0" smtClean="0">
                <a:latin typeface="Candara" pitchFamily="34" charset="0"/>
              </a:rPr>
              <a:t>adjuntar certificat</a:t>
            </a:r>
          </a:p>
          <a:p>
            <a:pPr algn="just">
              <a:lnSpc>
                <a:spcPct val="150000"/>
              </a:lnSpc>
              <a:buNone/>
            </a:pPr>
            <a:endParaRPr lang="ca-ES" sz="1800" dirty="0" smtClean="0">
              <a:latin typeface="Candara" pitchFamily="34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ca-ES" sz="1800" dirty="0" smtClean="0">
                <a:latin typeface="Candara" pitchFamily="34" charset="0"/>
              </a:rPr>
              <a:t>Un cop presentada la teva sol·licitud, podràs </a:t>
            </a:r>
            <a:r>
              <a:rPr lang="ca-ES" sz="1800" b="1" dirty="0" smtClean="0">
                <a:latin typeface="Candara" pitchFamily="34" charset="0"/>
              </a:rPr>
              <a:t>consultar periòdicament la informació sobre la convocatòria al web</a:t>
            </a:r>
            <a:r>
              <a:rPr lang="ca-ES" sz="1800" dirty="0" smtClean="0">
                <a:latin typeface="Candara" pitchFamily="34" charset="0"/>
              </a:rPr>
              <a:t> </a:t>
            </a:r>
          </a:p>
        </p:txBody>
      </p:sp>
      <p:sp>
        <p:nvSpPr>
          <p:cNvPr id="4" name="Rectángulo 5"/>
          <p:cNvSpPr/>
          <p:nvPr/>
        </p:nvSpPr>
        <p:spPr>
          <a:xfrm>
            <a:off x="0" y="0"/>
            <a:ext cx="9144000" cy="5213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762" y="95772"/>
            <a:ext cx="2490033" cy="354541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733646" y="1619508"/>
            <a:ext cx="7666078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a-ES" b="1" dirty="0" smtClean="0">
                <a:latin typeface="Candara" pitchFamily="34" charset="0"/>
              </a:rPr>
              <a:t>Del 1 al 7 de febrer </a:t>
            </a:r>
            <a:r>
              <a:rPr lang="ca-ES" dirty="0" smtClean="0">
                <a:latin typeface="Candara" pitchFamily="34" charset="0"/>
              </a:rPr>
              <a:t>a través del formulari </a:t>
            </a:r>
            <a:r>
              <a:rPr lang="ca-ES" dirty="0" err="1" smtClean="0">
                <a:latin typeface="Candara" pitchFamily="34" charset="0"/>
              </a:rPr>
              <a:t>on-line</a:t>
            </a:r>
            <a:r>
              <a:rPr lang="ca-ES" dirty="0" smtClean="0">
                <a:latin typeface="Candara" pitchFamily="34" charset="0"/>
              </a:rPr>
              <a:t> que trobaràs al web (SIGMA)</a:t>
            </a:r>
            <a:endParaRPr lang="es-ES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5"/>
          <p:cNvSpPr/>
          <p:nvPr/>
        </p:nvSpPr>
        <p:spPr>
          <a:xfrm>
            <a:off x="0" y="0"/>
            <a:ext cx="9144000" cy="5213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762" y="95772"/>
            <a:ext cx="2490033" cy="354541"/>
          </a:xfrm>
          <a:prstGeom prst="rect">
            <a:avLst/>
          </a:prstGeom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b="20567"/>
          <a:stretch>
            <a:fillRect/>
          </a:stretch>
        </p:blipFill>
        <p:spPr bwMode="auto">
          <a:xfrm>
            <a:off x="0" y="521368"/>
            <a:ext cx="9144000" cy="14350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 t="21570" r="82580" b="37003"/>
          <a:stretch>
            <a:fillRect/>
          </a:stretch>
        </p:blipFill>
        <p:spPr bwMode="auto">
          <a:xfrm>
            <a:off x="0" y="2071458"/>
            <a:ext cx="2389350" cy="3551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2109075" y="468203"/>
            <a:ext cx="49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200" b="1" dirty="0" smtClean="0">
                <a:solidFill>
                  <a:srgbClr val="FF0000"/>
                </a:solidFill>
                <a:latin typeface="Candara" pitchFamily="34" charset="0"/>
              </a:rPr>
              <a:t>1</a:t>
            </a:r>
            <a:endParaRPr lang="ca-ES" sz="3200" b="1" dirty="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889620" y="2071458"/>
            <a:ext cx="49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200" b="1" dirty="0" smtClean="0">
                <a:solidFill>
                  <a:srgbClr val="FF0000"/>
                </a:solidFill>
                <a:latin typeface="Candara" pitchFamily="34" charset="0"/>
              </a:rPr>
              <a:t>2</a:t>
            </a:r>
            <a:endParaRPr lang="ca-ES" sz="3200" b="1" dirty="0">
              <a:solidFill>
                <a:srgbClr val="FF0000"/>
              </a:solidFill>
              <a:latin typeface="Candara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 l="20670" t="30168" r="6772" b="45652"/>
          <a:stretch>
            <a:fillRect/>
          </a:stretch>
        </p:blipFill>
        <p:spPr bwMode="auto">
          <a:xfrm>
            <a:off x="2442515" y="2071458"/>
            <a:ext cx="6673418" cy="15191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11 CuadroTexto"/>
          <p:cNvSpPr txBox="1"/>
          <p:nvPr/>
        </p:nvSpPr>
        <p:spPr>
          <a:xfrm>
            <a:off x="7524328" y="2196153"/>
            <a:ext cx="49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200" b="1" dirty="0" smtClean="0">
                <a:solidFill>
                  <a:srgbClr val="FF0000"/>
                </a:solidFill>
                <a:latin typeface="Candara" pitchFamily="34" charset="0"/>
              </a:rPr>
              <a:t>3</a:t>
            </a:r>
            <a:endParaRPr lang="ca-ES" sz="3200" b="1" dirty="0">
              <a:solidFill>
                <a:srgbClr val="FF0000"/>
              </a:solidFill>
              <a:latin typeface="Candara" pitchFamily="34" charset="0"/>
            </a:endParaRPr>
          </a:p>
        </p:txBody>
      </p:sp>
      <p:cxnSp>
        <p:nvCxnSpPr>
          <p:cNvPr id="16" name="15 Conector recto de flecha"/>
          <p:cNvCxnSpPr>
            <a:endCxn id="27" idx="6"/>
          </p:cNvCxnSpPr>
          <p:nvPr/>
        </p:nvCxnSpPr>
        <p:spPr>
          <a:xfrm flipH="1">
            <a:off x="5868144" y="2564904"/>
            <a:ext cx="1778496" cy="360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10" idx="2"/>
          </p:cNvCxnSpPr>
          <p:nvPr/>
        </p:nvCxnSpPr>
        <p:spPr>
          <a:xfrm flipH="1">
            <a:off x="1907704" y="2656233"/>
            <a:ext cx="231781" cy="142083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7812360" y="2060848"/>
            <a:ext cx="1403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0000"/>
                </a:solidFill>
                <a:latin typeface="Candara" pitchFamily="34" charset="0"/>
              </a:rPr>
              <a:t>Revisa les dades personals</a:t>
            </a:r>
            <a:endParaRPr lang="ca-ES" b="1" dirty="0">
              <a:solidFill>
                <a:srgbClr val="FF0000"/>
              </a:solidFill>
              <a:latin typeface="Candara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 t="4314" b="32959"/>
          <a:stretch>
            <a:fillRect/>
          </a:stretch>
        </p:blipFill>
        <p:spPr bwMode="auto">
          <a:xfrm>
            <a:off x="2470582" y="3717032"/>
            <a:ext cx="6673418" cy="31409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14" name="13 Conector recto de flecha"/>
          <p:cNvCxnSpPr/>
          <p:nvPr/>
        </p:nvCxnSpPr>
        <p:spPr>
          <a:xfrm flipH="1">
            <a:off x="6516216" y="4221088"/>
            <a:ext cx="1130424" cy="720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7600662" y="3852337"/>
            <a:ext cx="49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200" b="1" dirty="0" smtClean="0">
                <a:solidFill>
                  <a:srgbClr val="FF0000"/>
                </a:solidFill>
                <a:latin typeface="Candara" pitchFamily="34" charset="0"/>
              </a:rPr>
              <a:t>4</a:t>
            </a:r>
            <a:endParaRPr lang="ca-ES" sz="3200" b="1" dirty="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987824" y="1196752"/>
            <a:ext cx="187220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cxnSp>
        <p:nvCxnSpPr>
          <p:cNvPr id="21" name="16 Conector recto de flecha"/>
          <p:cNvCxnSpPr>
            <a:stCxn id="9" idx="2"/>
          </p:cNvCxnSpPr>
          <p:nvPr/>
        </p:nvCxnSpPr>
        <p:spPr>
          <a:xfrm>
            <a:off x="2358940" y="1052978"/>
            <a:ext cx="772900" cy="2877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179512" y="4005064"/>
            <a:ext cx="187220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7" name="Oval 26"/>
          <p:cNvSpPr/>
          <p:nvPr/>
        </p:nvSpPr>
        <p:spPr>
          <a:xfrm>
            <a:off x="5004048" y="2420888"/>
            <a:ext cx="86409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0" name="Oval 29"/>
          <p:cNvSpPr/>
          <p:nvPr/>
        </p:nvSpPr>
        <p:spPr>
          <a:xfrm>
            <a:off x="5724128" y="4149080"/>
            <a:ext cx="86409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2" name="18 CuadroTexto"/>
          <p:cNvSpPr txBox="1"/>
          <p:nvPr/>
        </p:nvSpPr>
        <p:spPr>
          <a:xfrm>
            <a:off x="7920880" y="3789040"/>
            <a:ext cx="1403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0000"/>
                </a:solidFill>
                <a:latin typeface="Candara" pitchFamily="34" charset="0"/>
              </a:rPr>
              <a:t>Revisa les dades del intercanvi</a:t>
            </a:r>
            <a:endParaRPr lang="ca-ES" b="1" dirty="0">
              <a:solidFill>
                <a:srgbClr val="FF0000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5"/>
          <p:cNvSpPr/>
          <p:nvPr/>
        </p:nvSpPr>
        <p:spPr>
          <a:xfrm>
            <a:off x="0" y="0"/>
            <a:ext cx="9144000" cy="5213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762" y="95772"/>
            <a:ext cx="2490033" cy="354541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457200" y="450313"/>
            <a:ext cx="8048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600" b="1" dirty="0" smtClean="0">
                <a:solidFill>
                  <a:srgbClr val="FFC000"/>
                </a:solidFill>
                <a:latin typeface="Candara" pitchFamily="34" charset="0"/>
              </a:rPr>
              <a:t>  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59219" y="692696"/>
            <a:ext cx="784682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u="sng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 </a:t>
            </a:r>
            <a:r>
              <a:rPr lang="ca-ES" sz="2800" b="1" u="sng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  <a:cs typeface="Aharoni" pitchFamily="2" charset="-79"/>
              </a:rPr>
              <a:t>Si no tens certificat Idioma</a:t>
            </a:r>
          </a:p>
          <a:p>
            <a:endParaRPr lang="ca-ES" dirty="0" smtClean="0">
              <a:latin typeface="Candara" pitchFamily="34" charset="0"/>
            </a:endParaRPr>
          </a:p>
          <a:p>
            <a:r>
              <a:rPr lang="ca-ES" dirty="0" smtClean="0">
                <a:latin typeface="Candara" pitchFamily="34" charset="0"/>
              </a:rPr>
              <a:t>Pots obtenir el Certificat Oficial a la </a:t>
            </a:r>
            <a:r>
              <a:rPr lang="ca-ES" b="1" u="sng" dirty="0" smtClean="0">
                <a:latin typeface="Candara" pitchFamily="34" charset="0"/>
              </a:rPr>
              <a:t>prova organitzada </a:t>
            </a:r>
            <a:r>
              <a:rPr lang="ca-ES" dirty="0" smtClean="0">
                <a:latin typeface="Candara" pitchFamily="34" charset="0"/>
              </a:rPr>
              <a:t>pel Programa d’Ensenyament d’Idiomes de la UPF al TecnoCampus el proper </a:t>
            </a:r>
            <a:r>
              <a:rPr lang="ca-ES" b="1" dirty="0" smtClean="0">
                <a:latin typeface="Candara" pitchFamily="34" charset="0"/>
              </a:rPr>
              <a:t>15 de gener 2016</a:t>
            </a:r>
            <a:r>
              <a:rPr lang="ca-ES" dirty="0" smtClean="0">
                <a:latin typeface="Candara" pitchFamily="34" charset="0"/>
              </a:rPr>
              <a:t>.</a:t>
            </a:r>
          </a:p>
          <a:p>
            <a:endParaRPr lang="ca-ES" dirty="0" smtClean="0">
              <a:latin typeface="Candara" pitchFamily="34" charset="0"/>
            </a:endParaRPr>
          </a:p>
          <a:p>
            <a:r>
              <a:rPr lang="ca-ES" dirty="0" smtClean="0">
                <a:latin typeface="Candara" pitchFamily="34" charset="0"/>
              </a:rPr>
              <a:t>	 </a:t>
            </a:r>
            <a:r>
              <a:rPr lang="ca-ES" b="1" dirty="0" smtClean="0">
                <a:latin typeface="Candara" pitchFamily="34" charset="0"/>
              </a:rPr>
              <a:t>Prova escrita  de 10.00 a 14.00 hores</a:t>
            </a:r>
          </a:p>
          <a:p>
            <a:r>
              <a:rPr lang="ca-ES" b="1" dirty="0" smtClean="0">
                <a:latin typeface="Candara" pitchFamily="34" charset="0"/>
              </a:rPr>
              <a:t>	 Prova Oral  de 15.00 a 18.00 (</a:t>
            </a:r>
            <a:r>
              <a:rPr lang="ca-ES" dirty="0" smtClean="0">
                <a:latin typeface="Candara" pitchFamily="34" charset="0"/>
              </a:rPr>
              <a:t>10 minuts cada alumne).</a:t>
            </a:r>
          </a:p>
          <a:p>
            <a:r>
              <a:rPr lang="ca-ES" dirty="0" smtClean="0">
                <a:latin typeface="Candara" pitchFamily="34" charset="0"/>
              </a:rPr>
              <a:t> </a:t>
            </a:r>
          </a:p>
          <a:p>
            <a:r>
              <a:rPr lang="ca-ES" dirty="0" smtClean="0">
                <a:latin typeface="Candara" pitchFamily="34" charset="0"/>
              </a:rPr>
              <a:t> </a:t>
            </a:r>
          </a:p>
          <a:p>
            <a:r>
              <a:rPr lang="ca-ES" dirty="0" smtClean="0">
                <a:latin typeface="Candara" pitchFamily="34" charset="0"/>
              </a:rPr>
              <a:t>El cost de la prova per tota la comunitat universitària és </a:t>
            </a:r>
            <a:r>
              <a:rPr lang="ca-ES" b="1" dirty="0" smtClean="0">
                <a:latin typeface="Candara" pitchFamily="34" charset="0"/>
              </a:rPr>
              <a:t>65€</a:t>
            </a:r>
            <a:r>
              <a:rPr lang="ca-ES" dirty="0" smtClean="0">
                <a:latin typeface="Candara" pitchFamily="34" charset="0"/>
              </a:rPr>
              <a:t>.</a:t>
            </a:r>
          </a:p>
          <a:p>
            <a:r>
              <a:rPr lang="ca-ES" dirty="0" smtClean="0">
                <a:latin typeface="Candara" pitchFamily="34" charset="0"/>
              </a:rPr>
              <a:t> </a:t>
            </a:r>
          </a:p>
          <a:p>
            <a:pPr algn="just"/>
            <a:r>
              <a:rPr lang="ca-ES" dirty="0" smtClean="0">
                <a:latin typeface="Candara" pitchFamily="34" charset="0"/>
              </a:rPr>
              <a:t>Els estudiants interessats hauran </a:t>
            </a:r>
            <a:r>
              <a:rPr lang="ca-ES" b="1" dirty="0" smtClean="0">
                <a:latin typeface="Candara" pitchFamily="34" charset="0"/>
              </a:rPr>
              <a:t>d’inscriure’s mitjançant correu electrònic </a:t>
            </a:r>
            <a:r>
              <a:rPr lang="ca-ES" dirty="0" smtClean="0">
                <a:latin typeface="Candara" pitchFamily="34" charset="0"/>
              </a:rPr>
              <a:t>(</a:t>
            </a:r>
            <a:r>
              <a:rPr lang="ca-ES" u="sng" dirty="0" smtClean="0">
                <a:latin typeface="Candara" pitchFamily="34" charset="0"/>
                <a:hlinkClick r:id="rId3"/>
              </a:rPr>
              <a:t>idiomes@</a:t>
            </a:r>
            <a:r>
              <a:rPr lang="ca-ES" u="sng" dirty="0" err="1" smtClean="0">
                <a:latin typeface="Candara" pitchFamily="34" charset="0"/>
                <a:hlinkClick r:id="rId3"/>
              </a:rPr>
              <a:t>upf.edu</a:t>
            </a:r>
            <a:r>
              <a:rPr lang="ca-ES" dirty="0" smtClean="0">
                <a:latin typeface="Candara" pitchFamily="34" charset="0"/>
              </a:rPr>
              <a:t>) </a:t>
            </a:r>
            <a:r>
              <a:rPr lang="ca-ES" b="1" dirty="0" smtClean="0">
                <a:latin typeface="Candara" pitchFamily="34" charset="0"/>
              </a:rPr>
              <a:t>entre el 9 de desembre i el 10 de gener 2016</a:t>
            </a:r>
            <a:r>
              <a:rPr lang="ca-ES" dirty="0" smtClean="0">
                <a:latin typeface="Candara" pitchFamily="34" charset="0"/>
              </a:rPr>
              <a:t>.</a:t>
            </a:r>
          </a:p>
          <a:p>
            <a:r>
              <a:rPr lang="ca-ES" dirty="0" smtClean="0">
                <a:solidFill>
                  <a:srgbClr val="FF0000"/>
                </a:solidFill>
              </a:rPr>
              <a:t> </a:t>
            </a:r>
          </a:p>
          <a:p>
            <a:r>
              <a:rPr lang="ca-ES" dirty="0" smtClean="0">
                <a:solidFill>
                  <a:srgbClr val="FF0000"/>
                </a:solidFill>
              </a:rPr>
              <a:t> </a:t>
            </a:r>
            <a:br>
              <a:rPr lang="ca-ES" dirty="0" smtClean="0">
                <a:solidFill>
                  <a:srgbClr val="FF0000"/>
                </a:solidFill>
              </a:rPr>
            </a:br>
            <a:endParaRPr lang="ca-ES" dirty="0" smtClean="0">
              <a:solidFill>
                <a:srgbClr val="FF0000"/>
              </a:solidFill>
            </a:endParaRPr>
          </a:p>
          <a:p>
            <a:endParaRPr lang="es-ES" dirty="0"/>
          </a:p>
        </p:txBody>
      </p:sp>
      <p:pic>
        <p:nvPicPr>
          <p:cNvPr id="3074" name="Picture 2" descr="http://www.pd4pic.com/images/flat-chat-theme-language-ic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63888" y="4607973"/>
            <a:ext cx="2267744" cy="22500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57200" y="1096644"/>
          <a:ext cx="8229600" cy="5581837"/>
        </p:xfrm>
        <a:graphic>
          <a:graphicData uri="http://schemas.openxmlformats.org/drawingml/2006/table">
            <a:tbl>
              <a:tblPr/>
              <a:tblGrid>
                <a:gridCol w="4104167"/>
                <a:gridCol w="4125433"/>
              </a:tblGrid>
              <a:tr h="354122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ca-ES" sz="1400" b="1" i="0" u="none" strike="noStrike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Prova</a:t>
                      </a:r>
                      <a:r>
                        <a:rPr lang="ca-ES" sz="1400" b="1" i="0" u="none" strike="noStrike" baseline="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 PCCL Anglès certificat B2</a:t>
                      </a:r>
                      <a:endParaRPr lang="ca-ES" sz="1400" b="1" i="0" u="none" strike="noStrike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ca-ES" sz="1400" b="0" i="0" u="none" strike="noStrike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15 de gener 2016</a:t>
                      </a:r>
                      <a:endParaRPr lang="ca-ES" sz="1400" b="0" i="0" u="none" strike="noStrike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122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ca-ES" sz="1400" b="1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Presentació de </a:t>
                      </a:r>
                      <a:r>
                        <a:rPr lang="ca-ES" sz="1400" b="1" i="0" u="none" strike="noStrike" dirty="0" smtClean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sol·licituds SIGMA</a:t>
                      </a:r>
                      <a:endParaRPr lang="ca-ES" sz="1400" b="1" i="0" u="none" strike="noStrike" dirty="0">
                        <a:solidFill>
                          <a:srgbClr val="000000"/>
                        </a:solidFill>
                        <a:latin typeface="Candara" pitchFamily="34" charset="0"/>
                      </a:endParaRP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ca-ES" sz="1400" b="0" i="0" u="none" strike="noStrike" dirty="0" smtClean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1-7 </a:t>
                      </a:r>
                      <a:r>
                        <a:rPr lang="ca-ES" sz="1400" b="0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de febrer de </a:t>
                      </a:r>
                      <a:r>
                        <a:rPr lang="ca-ES" sz="1400" b="0" i="0" u="none" strike="noStrike" dirty="0" smtClean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2016</a:t>
                      </a:r>
                      <a:endParaRPr lang="ca-ES" sz="1400" b="0" i="0" u="none" strike="noStrike" dirty="0">
                        <a:solidFill>
                          <a:srgbClr val="000000"/>
                        </a:solidFill>
                        <a:latin typeface="Candara" pitchFamily="34" charset="0"/>
                      </a:endParaRP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1132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ca-ES" sz="1400" b="1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Publicació de </a:t>
                      </a:r>
                      <a:r>
                        <a:rPr lang="ca-ES" sz="1400" b="1" i="0" u="none" strike="noStrike" dirty="0" smtClean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sol·licituds (</a:t>
                      </a:r>
                      <a:r>
                        <a:rPr lang="ca-ES" sz="1400" b="1" i="0" u="none" strike="noStrike" dirty="0" err="1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Moodle</a:t>
                      </a:r>
                      <a:r>
                        <a:rPr lang="ca-ES" sz="1400" b="1" i="0" u="none" strike="noStrike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/Web)</a:t>
                      </a:r>
                      <a:endParaRPr lang="ca-ES" sz="1400" b="1" i="0" u="none" strike="noStrike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ca-ES" sz="1400" b="0" i="0" u="none" strike="noStrike" dirty="0" smtClean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16 </a:t>
                      </a:r>
                      <a:r>
                        <a:rPr lang="ca-ES" sz="1400" b="0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de febrer de </a:t>
                      </a:r>
                      <a:r>
                        <a:rPr lang="ca-ES" sz="1400" b="0" i="0" u="none" strike="noStrike" dirty="0" smtClean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2016</a:t>
                      </a:r>
                      <a:endParaRPr lang="ca-ES" sz="1400" b="0" i="0" u="none" strike="noStrike" dirty="0">
                        <a:solidFill>
                          <a:srgbClr val="000000"/>
                        </a:solidFill>
                        <a:latin typeface="Candara" pitchFamily="34" charset="0"/>
                      </a:endParaRP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1132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ca-ES" sz="1400" b="1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Publicació de les places i el llistat de places vacants</a:t>
                      </a: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1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de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març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 de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2016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ndara" pitchFamily="34" charset="0"/>
                      </a:endParaRP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5223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Acceptació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 de la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plaça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atorgada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 per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part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dels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beneficiaris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latin typeface="Candara" pitchFamily="34" charset="0"/>
                      </a:endParaRP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ca-ES" sz="1400" b="0" i="0" u="none" strike="noStrike" dirty="0" smtClean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Primera </a:t>
                      </a:r>
                      <a:r>
                        <a:rPr lang="ca-ES" sz="1400" b="0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quinzena de març </a:t>
                      </a:r>
                      <a:r>
                        <a:rPr lang="ca-ES" sz="1400" b="0" i="0" u="none" strike="noStrike" dirty="0" smtClean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2016</a:t>
                      </a:r>
                      <a:endParaRPr lang="ca-ES" sz="1400" b="0" i="0" u="none" strike="noStrike" dirty="0">
                        <a:solidFill>
                          <a:srgbClr val="000000"/>
                        </a:solidFill>
                        <a:latin typeface="Candara" pitchFamily="34" charset="0"/>
                      </a:endParaRP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1132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Publicació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 de la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llista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 completa de places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vacants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latin typeface="Candara" pitchFamily="34" charset="0"/>
                      </a:endParaRP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16 de </a:t>
                      </a:r>
                      <a:r>
                        <a:rPr lang="es-ES" sz="1400" b="0" i="0" u="none" strike="noStrike" dirty="0" err="1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març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 del </a:t>
                      </a:r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2016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ndara" pitchFamily="34" charset="0"/>
                      </a:endParaRP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5223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ca-ES" sz="1400" b="1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Presentació de sol·licituds en període extraordinari de </a:t>
                      </a:r>
                      <a:r>
                        <a:rPr lang="ca-ES" sz="1400" b="1" i="0" u="none" strike="noStrike" dirty="0" smtClean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reassignació (</a:t>
                      </a:r>
                      <a:r>
                        <a:rPr lang="ca-ES" sz="1400" b="1" i="0" u="none" strike="noStrike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REPESCA)</a:t>
                      </a:r>
                      <a:endParaRPr lang="ca-ES" sz="1400" b="1" i="0" u="none" strike="noStrike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ca-ES" sz="1400" b="0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Durant la segona quinzena de març del </a:t>
                      </a:r>
                      <a:r>
                        <a:rPr lang="ca-ES" sz="1400" b="0" i="0" u="none" strike="noStrike" dirty="0" smtClean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2016</a:t>
                      </a:r>
                      <a:endParaRPr lang="ca-ES" sz="1400" b="0" i="0" u="none" strike="noStrike" dirty="0">
                        <a:solidFill>
                          <a:srgbClr val="000000"/>
                        </a:solidFill>
                        <a:latin typeface="Candara" pitchFamily="34" charset="0"/>
                      </a:endParaRP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1132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ca-ES" sz="1400" b="1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Publicació del llistat d'adjudicataris de places i beques</a:t>
                      </a: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ca-ES" sz="1400" b="0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4</a:t>
                      </a:r>
                      <a:r>
                        <a:rPr lang="ca-ES" sz="1400" b="0" i="0" u="none" strike="noStrike" dirty="0" smtClean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 </a:t>
                      </a:r>
                      <a:r>
                        <a:rPr lang="ca-ES" sz="1400" b="0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d'abril del </a:t>
                      </a:r>
                      <a:r>
                        <a:rPr lang="ca-ES" sz="1400" b="0" i="0" u="none" strike="noStrike" dirty="0" smtClean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2016</a:t>
                      </a:r>
                      <a:endParaRPr lang="ca-ES" sz="1400" b="0" i="0" u="none" strike="noStrike" dirty="0">
                        <a:solidFill>
                          <a:srgbClr val="000000"/>
                        </a:solidFill>
                        <a:latin typeface="Candara" pitchFamily="34" charset="0"/>
                      </a:endParaRP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1132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Període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d'acceptació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 de la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plaça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 adjudicada</a:t>
                      </a: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Primera </a:t>
                      </a:r>
                      <a:r>
                        <a:rPr lang="es-ES" sz="1400" b="0" i="0" u="none" strike="noStrike" dirty="0" err="1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quinzena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 </a:t>
                      </a:r>
                      <a:r>
                        <a:rPr lang="es-ES" sz="1400" b="0" i="0" u="none" strike="noStrike" dirty="0" err="1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d'abril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 </a:t>
                      </a:r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 2016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ndara" pitchFamily="34" charset="0"/>
                      </a:endParaRP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1132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Nominació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 a la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universitat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 de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destí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latin typeface="Candara" pitchFamily="34" charset="0"/>
                      </a:endParaRP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es-ES" sz="1400" b="0" i="0" u="none" strike="noStrike" dirty="0" err="1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Durant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 la </a:t>
                      </a:r>
                      <a:r>
                        <a:rPr lang="es-ES" sz="1400" b="0" i="0" u="none" strike="noStrike" dirty="0" err="1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segona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 </a:t>
                      </a:r>
                      <a:r>
                        <a:rPr lang="es-ES" sz="1400" b="0" i="0" u="none" strike="noStrike" dirty="0" err="1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quinzena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 </a:t>
                      </a:r>
                      <a:r>
                        <a:rPr lang="es-ES" sz="1400" b="0" i="0" u="none" strike="noStrike" dirty="0" err="1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d'abril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 </a:t>
                      </a:r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 2016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ndara" pitchFamily="34" charset="0"/>
                      </a:endParaRP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1132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ca-ES" sz="1400" b="1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Acord d'estudis</a:t>
                      </a: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ca-ES" sz="1400" b="0" i="0" u="none" strike="noStrike" dirty="0" smtClean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Maig (Primera quinzena </a:t>
                      </a:r>
                      <a:r>
                        <a:rPr lang="ca-ES" sz="1400" b="0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de maig)</a:t>
                      </a: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223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Application Form &amp; Learning Agreement (LA)</a:t>
                      </a: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Del 30 de </a:t>
                      </a:r>
                      <a:r>
                        <a:rPr lang="es-ES" sz="1400" b="0" i="0" u="none" strike="noStrike" dirty="0" err="1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maig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 al 30 de </a:t>
                      </a:r>
                      <a:r>
                        <a:rPr lang="es-ES" sz="1400" b="0" i="0" u="none" strike="noStrike" dirty="0" err="1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juny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 </a:t>
                      </a:r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(</a:t>
                      </a:r>
                      <a:r>
                        <a:rPr lang="es-ES" sz="1400" b="0" i="0" u="none" strike="noStrike" dirty="0" err="1" smtClean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Depen</a:t>
                      </a:r>
                      <a:r>
                        <a:rPr lang="es-ES" sz="1400" b="0" i="0" u="none" strike="noStrike" baseline="0" dirty="0" smtClean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 de la</a:t>
                      </a:r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 </a:t>
                      </a:r>
                      <a:r>
                        <a:rPr lang="es-ES" sz="1400" b="0" i="0" u="none" strike="noStrike" dirty="0" err="1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Universitat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 de </a:t>
                      </a:r>
                      <a:r>
                        <a:rPr lang="es-ES" sz="1400" b="0" i="0" u="none" strike="noStrike" dirty="0" err="1" smtClean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destinació</a:t>
                      </a:r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andara" pitchFamily="34" charset="0"/>
                        </a:rPr>
                        <a:t>)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ndara" pitchFamily="34" charset="0"/>
                      </a:endParaRPr>
                    </a:p>
                  </a:txBody>
                  <a:tcPr marL="6970" marR="6970" marT="6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ángulo 5"/>
          <p:cNvSpPr/>
          <p:nvPr/>
        </p:nvSpPr>
        <p:spPr>
          <a:xfrm>
            <a:off x="0" y="0"/>
            <a:ext cx="9144000" cy="5213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762" y="95772"/>
            <a:ext cx="2490033" cy="354541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457200" y="450313"/>
            <a:ext cx="8048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600" b="1" dirty="0" smtClean="0">
                <a:solidFill>
                  <a:srgbClr val="FFC000"/>
                </a:solidFill>
                <a:latin typeface="Candara" pitchFamily="34" charset="0"/>
              </a:rPr>
              <a:t> Calendari Mobilitat 2016-17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0" y="0"/>
            <a:ext cx="9144000" cy="5213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762" y="95772"/>
            <a:ext cx="2490033" cy="354541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683568" y="2924944"/>
            <a:ext cx="8048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600" b="1" dirty="0" smtClean="0">
                <a:latin typeface="Candara" pitchFamily="34" charset="0"/>
              </a:rPr>
              <a:t>Més informació: </a:t>
            </a:r>
            <a:r>
              <a:rPr lang="ca-ES" sz="3600" dirty="0" err="1" smtClean="0">
                <a:latin typeface="Candara" pitchFamily="34" charset="0"/>
                <a:hlinkClick r:id="rId3"/>
              </a:rPr>
              <a:t>rrii</a:t>
            </a:r>
            <a:r>
              <a:rPr lang="ca-ES" sz="3600" dirty="0" smtClean="0">
                <a:latin typeface="Candara" pitchFamily="34" charset="0"/>
                <a:hlinkClick r:id="rId3"/>
              </a:rPr>
              <a:t>@</a:t>
            </a:r>
            <a:r>
              <a:rPr lang="ca-ES" sz="3600" dirty="0" err="1" smtClean="0">
                <a:latin typeface="Candara" pitchFamily="34" charset="0"/>
                <a:hlinkClick r:id="rId3"/>
              </a:rPr>
              <a:t>tecnocampus.cat</a:t>
            </a:r>
            <a:r>
              <a:rPr lang="ca-ES" sz="3600" dirty="0" smtClean="0">
                <a:latin typeface="Candara" pitchFamily="34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82801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0"/>
            <a:ext cx="9144000" cy="5213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762" y="95772"/>
            <a:ext cx="2490033" cy="354541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755576" y="1484784"/>
            <a:ext cx="7915912" cy="4791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06438" indent="-342900" algn="ctr">
              <a:buFont typeface="Wingdings" pitchFamily="2" charset="2"/>
              <a:buChar char="§"/>
              <a:tabLst>
                <a:tab pos="62706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a-ES" sz="3200" b="1" dirty="0" smtClean="0">
              <a:ea typeface="ＭＳ Ｐゴシック" charset="-128"/>
            </a:endParaRPr>
          </a:p>
          <a:p>
            <a:pPr marL="706438" indent="-342900" algn="just">
              <a:buClr>
                <a:srgbClr val="FFC000"/>
              </a:buClr>
              <a:buFont typeface="Arial" pitchFamily="34" charset="0"/>
              <a:buChar char="•"/>
              <a:tabLst>
                <a:tab pos="62706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dirty="0" smtClean="0">
                <a:latin typeface="Candara" pitchFamily="34" charset="0"/>
                <a:ea typeface="ＭＳ Ｐゴシック" charset="-128"/>
              </a:rPr>
              <a:t>Realització d'un </a:t>
            </a:r>
            <a:r>
              <a:rPr lang="ca-ES" b="1" dirty="0" smtClean="0">
                <a:latin typeface="Candara" pitchFamily="34" charset="0"/>
                <a:ea typeface="ＭＳ Ｐゴシック" charset="-128"/>
              </a:rPr>
              <a:t>període d'estudis a l’estranger </a:t>
            </a:r>
            <a:r>
              <a:rPr lang="ca-ES" dirty="0" smtClean="0">
                <a:latin typeface="Candara" pitchFamily="34" charset="0"/>
                <a:ea typeface="ＭＳ Ｐゴシック" charset="-128"/>
              </a:rPr>
              <a:t>en una Universitat  amb la qual el TecnoCampus hagi signat un acord. </a:t>
            </a:r>
          </a:p>
          <a:p>
            <a:pPr marL="706438" indent="-342900" algn="just">
              <a:buClr>
                <a:srgbClr val="FFC000"/>
              </a:buClr>
              <a:buFont typeface="Wingdings" pitchFamily="2" charset="2"/>
              <a:buChar char="§"/>
              <a:tabLst>
                <a:tab pos="62706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a-ES" dirty="0" smtClean="0">
              <a:latin typeface="Candara" pitchFamily="34" charset="0"/>
              <a:ea typeface="ＭＳ Ｐゴシック" charset="-128"/>
            </a:endParaRPr>
          </a:p>
          <a:p>
            <a:pPr marL="706438" indent="-342900" algn="just">
              <a:buClr>
                <a:srgbClr val="FFC000"/>
              </a:buClr>
              <a:buFont typeface="Wingdings" pitchFamily="2" charset="2"/>
              <a:buChar char="§"/>
              <a:tabLst>
                <a:tab pos="62706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a-ES" dirty="0" smtClean="0">
              <a:latin typeface="Candara" pitchFamily="34" charset="0"/>
              <a:ea typeface="ＭＳ Ｐゴシック" charset="-128"/>
            </a:endParaRPr>
          </a:p>
          <a:p>
            <a:pPr marL="706438" indent="-342900" algn="just">
              <a:buClr>
                <a:srgbClr val="FFC000"/>
              </a:buClr>
              <a:buFont typeface="Wingdings" pitchFamily="2" charset="2"/>
              <a:buChar char="§"/>
              <a:tabLst>
                <a:tab pos="62706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dirty="0" smtClean="0">
                <a:latin typeface="Candara" pitchFamily="34" charset="0"/>
                <a:ea typeface="ＭＳ Ｐゴシック" charset="-128"/>
              </a:rPr>
              <a:t>El </a:t>
            </a:r>
            <a:r>
              <a:rPr lang="ca-ES" dirty="0" err="1" smtClean="0">
                <a:latin typeface="Candara" pitchFamily="34" charset="0"/>
                <a:ea typeface="ＭＳ Ｐゴシック" charset="-128"/>
              </a:rPr>
              <a:t>TecnoCampus</a:t>
            </a:r>
            <a:r>
              <a:rPr lang="ca-ES" dirty="0" smtClean="0">
                <a:latin typeface="Candara" pitchFamily="34" charset="0"/>
                <a:ea typeface="ＭＳ Ｐゴシック" charset="-128"/>
              </a:rPr>
              <a:t> </a:t>
            </a:r>
            <a:r>
              <a:rPr lang="ca-ES" b="1" dirty="0" smtClean="0">
                <a:latin typeface="Candara" pitchFamily="34" charset="0"/>
                <a:ea typeface="ＭＳ Ｐゴシック" charset="-128"/>
              </a:rPr>
              <a:t>reconeixerà</a:t>
            </a:r>
            <a:r>
              <a:rPr lang="ca-ES" dirty="0" smtClean="0">
                <a:latin typeface="Candara" pitchFamily="34" charset="0"/>
                <a:ea typeface="ＭＳ Ｐゴシック" charset="-128"/>
              </a:rPr>
              <a:t> acadèmicament les assignatures cursades a l’estranger que s’incorporaran al vostre expedient acadèmic.</a:t>
            </a:r>
          </a:p>
          <a:p>
            <a:pPr marL="706438" indent="-342900" algn="just">
              <a:buClr>
                <a:srgbClr val="FFC000"/>
              </a:buClr>
              <a:buFont typeface="Wingdings" pitchFamily="2" charset="2"/>
              <a:buChar char="§"/>
              <a:tabLst>
                <a:tab pos="62706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a-ES" dirty="0" smtClean="0">
              <a:latin typeface="Candara" pitchFamily="34" charset="0"/>
              <a:ea typeface="ＭＳ Ｐゴシック" charset="-128"/>
            </a:endParaRPr>
          </a:p>
          <a:p>
            <a:pPr marL="706438" indent="-342900" algn="just">
              <a:buClr>
                <a:srgbClr val="FFC000"/>
              </a:buClr>
              <a:buFont typeface="Wingdings" pitchFamily="2" charset="2"/>
              <a:buChar char="§"/>
              <a:tabLst>
                <a:tab pos="62706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a-ES" dirty="0" smtClean="0">
              <a:latin typeface="Candara" pitchFamily="34" charset="0"/>
              <a:ea typeface="ＭＳ Ｐゴシック" charset="-128"/>
            </a:endParaRPr>
          </a:p>
          <a:p>
            <a:pPr marL="706438" indent="-342900" algn="just">
              <a:buClr>
                <a:srgbClr val="FFC000"/>
              </a:buClr>
              <a:buFont typeface="Wingdings" pitchFamily="2" charset="2"/>
              <a:buChar char="§"/>
              <a:tabLst>
                <a:tab pos="62706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dirty="0" smtClean="0">
                <a:latin typeface="Candara" pitchFamily="34" charset="0"/>
                <a:ea typeface="ＭＳ Ｐゴシック" charset="-128"/>
              </a:rPr>
              <a:t>L’estudiant estarà exempt de </a:t>
            </a:r>
            <a:r>
              <a:rPr lang="ca-ES" b="1" dirty="0" smtClean="0">
                <a:latin typeface="Candara" pitchFamily="34" charset="0"/>
                <a:ea typeface="ＭＳ Ｐゴシック" charset="-128"/>
              </a:rPr>
              <a:t>pagar taxes  acadèmiques </a:t>
            </a:r>
            <a:r>
              <a:rPr lang="ca-ES" dirty="0" smtClean="0">
                <a:latin typeface="Candara" pitchFamily="34" charset="0"/>
                <a:ea typeface="ＭＳ Ｐゴシック" charset="-128"/>
              </a:rPr>
              <a:t>a la institució </a:t>
            </a:r>
            <a:r>
              <a:rPr lang="ca-ES" dirty="0" err="1" smtClean="0">
                <a:latin typeface="Candara" pitchFamily="34" charset="0"/>
                <a:ea typeface="ＭＳ Ｐゴシック" charset="-128"/>
              </a:rPr>
              <a:t>d'acollida</a:t>
            </a:r>
            <a:r>
              <a:rPr lang="ca-ES" dirty="0" smtClean="0">
                <a:latin typeface="Candara" pitchFamily="34" charset="0"/>
                <a:ea typeface="ＭＳ Ｐゴシック" charset="-128"/>
              </a:rPr>
              <a:t> però ha de pagar la matrícula al </a:t>
            </a:r>
            <a:r>
              <a:rPr lang="ca-ES" dirty="0" err="1" smtClean="0">
                <a:latin typeface="Candara" pitchFamily="34" charset="0"/>
                <a:ea typeface="ＭＳ Ｐゴシック" charset="-128"/>
              </a:rPr>
              <a:t>TecnoCampus</a:t>
            </a:r>
            <a:endParaRPr lang="ca-ES" dirty="0" smtClean="0">
              <a:latin typeface="Candara" pitchFamily="34" charset="0"/>
              <a:ea typeface="ＭＳ Ｐゴシック" charset="-128"/>
            </a:endParaRPr>
          </a:p>
          <a:p>
            <a:pPr marL="706438" indent="-342900" algn="just">
              <a:buClr>
                <a:srgbClr val="FFC000"/>
              </a:buClr>
              <a:buFont typeface="Wingdings" pitchFamily="2" charset="2"/>
              <a:buChar char="§"/>
              <a:tabLst>
                <a:tab pos="62706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a-ES" dirty="0" smtClean="0">
              <a:latin typeface="Candara" pitchFamily="34" charset="0"/>
              <a:ea typeface="ＭＳ Ｐゴシック" charset="-128"/>
            </a:endParaRPr>
          </a:p>
          <a:p>
            <a:pPr marL="706438" indent="-342900" algn="just">
              <a:buClr>
                <a:srgbClr val="FFC000"/>
              </a:buClr>
              <a:buFont typeface="Wingdings" pitchFamily="2" charset="2"/>
              <a:buChar char="§"/>
              <a:tabLst>
                <a:tab pos="62706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dirty="0" smtClean="0">
                <a:latin typeface="Candara" pitchFamily="34" charset="0"/>
                <a:ea typeface="ＭＳ Ｐゴシック" charset="-128"/>
              </a:rPr>
              <a:t>Algunes estades a Universitats fora del programa </a:t>
            </a:r>
            <a:r>
              <a:rPr lang="ca-ES" dirty="0" err="1" smtClean="0">
                <a:latin typeface="Candara" pitchFamily="34" charset="0"/>
                <a:ea typeface="ＭＳ Ｐゴシック" charset="-128"/>
              </a:rPr>
              <a:t>Erasmus</a:t>
            </a:r>
            <a:r>
              <a:rPr lang="ca-ES" dirty="0" smtClean="0">
                <a:latin typeface="Candara" pitchFamily="34" charset="0"/>
                <a:ea typeface="ＭＳ Ｐゴシック" charset="-128"/>
              </a:rPr>
              <a:t> comporten el pagament de matricula a l’estranger i una reducció de les taxes del </a:t>
            </a:r>
            <a:r>
              <a:rPr lang="ca-ES" dirty="0" err="1" smtClean="0">
                <a:latin typeface="Candara" pitchFamily="34" charset="0"/>
                <a:ea typeface="ＭＳ Ｐゴシック" charset="-128"/>
              </a:rPr>
              <a:t>TecnoCampus</a:t>
            </a:r>
            <a:r>
              <a:rPr lang="ca-ES" dirty="0" smtClean="0">
                <a:latin typeface="Candara" pitchFamily="34" charset="0"/>
                <a:ea typeface="ＭＳ Ｐゴシック" charset="-128"/>
              </a:rPr>
              <a:t>.</a:t>
            </a:r>
            <a:endParaRPr lang="es-ES" dirty="0" smtClean="0">
              <a:latin typeface="Candara" pitchFamily="34" charset="0"/>
              <a:ea typeface="ＭＳ Ｐゴシック" charset="-128"/>
            </a:endParaRPr>
          </a:p>
          <a:p>
            <a:pPr marL="706438" indent="-342900" eaLnBrk="0" hangingPunct="0">
              <a:spcBef>
                <a:spcPts val="400"/>
              </a:spcBef>
              <a:spcAft>
                <a:spcPts val="400"/>
              </a:spcAft>
              <a:buClr>
                <a:srgbClr val="FFC000"/>
              </a:buClr>
              <a:buSzPct val="100000"/>
              <a:buFont typeface="Wingdings" pitchFamily="2" charset="2"/>
              <a:buChar char="§"/>
              <a:tabLst>
                <a:tab pos="62706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a-ES" dirty="0">
              <a:ea typeface="ＭＳ Ｐゴシック" charset="-128"/>
            </a:endParaRPr>
          </a:p>
        </p:txBody>
      </p:sp>
      <p:sp>
        <p:nvSpPr>
          <p:cNvPr id="6" name="5 Título"/>
          <p:cNvSpPr txBox="1">
            <a:spLocks noGrp="1"/>
          </p:cNvSpPr>
          <p:nvPr>
            <p:ph type="title"/>
          </p:nvPr>
        </p:nvSpPr>
        <p:spPr>
          <a:xfrm>
            <a:off x="395536" y="980728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600" b="1" dirty="0" smtClean="0">
                <a:solidFill>
                  <a:srgbClr val="FFC000"/>
                </a:solidFill>
                <a:latin typeface="Candara" pitchFamily="34" charset="0"/>
              </a:rPr>
              <a:t>Què és la mobilitat internacional?</a:t>
            </a:r>
          </a:p>
          <a:p>
            <a:pPr algn="ctr"/>
            <a:endParaRPr lang="ca-ES" sz="3600" dirty="0"/>
          </a:p>
        </p:txBody>
      </p:sp>
      <p:pic>
        <p:nvPicPr>
          <p:cNvPr id="7" name="Picture 2" descr="http://questionmark.guide/wp-content/uploads/2015/04/question-mark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79512" y="2348880"/>
            <a:ext cx="820994" cy="1152128"/>
          </a:xfrm>
          <a:prstGeom prst="rect">
            <a:avLst/>
          </a:prstGeom>
          <a:noFill/>
        </p:spPr>
      </p:pic>
      <p:pic>
        <p:nvPicPr>
          <p:cNvPr id="20484" name="Picture 4" descr="https://cdn2.iconfinder.com/data/icons/windows-8-metro-style/512/banknotes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496" y="4437112"/>
            <a:ext cx="1152128" cy="11521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252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C000"/>
              </a:buClr>
              <a:buFont typeface="Wingdings 3" pitchFamily="18" charset="2"/>
              <a:buChar char=""/>
            </a:pPr>
            <a:endParaRPr lang="ca-ES" dirty="0" smtClean="0">
              <a:latin typeface="Candara" pitchFamily="34" charset="0"/>
            </a:endParaRPr>
          </a:p>
          <a:p>
            <a:pPr>
              <a:buClr>
                <a:srgbClr val="FFC000"/>
              </a:buClr>
              <a:buFont typeface="Wingdings 3" pitchFamily="18" charset="2"/>
              <a:buChar char=""/>
            </a:pPr>
            <a:r>
              <a:rPr lang="ca-ES" b="1" dirty="0" err="1" smtClean="0">
                <a:latin typeface="Candara" pitchFamily="34" charset="0"/>
              </a:rPr>
              <a:t>Erasmus</a:t>
            </a:r>
            <a:r>
              <a:rPr lang="ca-ES" b="1" dirty="0" smtClean="0">
                <a:latin typeface="Candara" pitchFamily="34" charset="0"/>
              </a:rPr>
              <a:t> +  </a:t>
            </a:r>
            <a:r>
              <a:rPr lang="ca-ES" dirty="0" smtClean="0">
                <a:latin typeface="Candara" pitchFamily="34" charset="0"/>
              </a:rPr>
              <a:t>(Països UE, </a:t>
            </a:r>
            <a:r>
              <a:rPr lang="ca-ES" dirty="0" smtClean="0"/>
              <a:t>Antiga República Iugoslava de Macedònia, Islàndia, Liechtenstein, Noruega i Turquia)</a:t>
            </a:r>
            <a:endParaRPr lang="ca-ES" dirty="0" smtClean="0">
              <a:latin typeface="Candara" pitchFamily="34" charset="0"/>
            </a:endParaRPr>
          </a:p>
          <a:p>
            <a:pPr>
              <a:buClr>
                <a:srgbClr val="FFC000"/>
              </a:buClr>
              <a:buFont typeface="Wingdings 3" pitchFamily="18" charset="2"/>
              <a:buChar char=""/>
            </a:pPr>
            <a:endParaRPr lang="ca-ES" dirty="0" smtClean="0">
              <a:latin typeface="Candara" pitchFamily="34" charset="0"/>
            </a:endParaRPr>
          </a:p>
          <a:p>
            <a:pPr>
              <a:buClr>
                <a:srgbClr val="FFC000"/>
              </a:buClr>
              <a:buFont typeface="Wingdings 3" pitchFamily="18" charset="2"/>
              <a:buChar char=""/>
            </a:pPr>
            <a:r>
              <a:rPr lang="ca-ES" b="1" dirty="0" smtClean="0">
                <a:latin typeface="Candara" pitchFamily="34" charset="0"/>
              </a:rPr>
              <a:t>Convenis Bilaterals Internacionals </a:t>
            </a:r>
            <a:r>
              <a:rPr lang="ca-ES" dirty="0" smtClean="0">
                <a:latin typeface="Candara" pitchFamily="34" charset="0"/>
              </a:rPr>
              <a:t>( Resta del mon)</a:t>
            </a:r>
          </a:p>
          <a:p>
            <a:pPr>
              <a:buClr>
                <a:srgbClr val="FFC000"/>
              </a:buClr>
              <a:buNone/>
            </a:pPr>
            <a:endParaRPr lang="ca-ES" dirty="0" smtClean="0">
              <a:latin typeface="Candara" pitchFamily="34" charset="0"/>
            </a:endParaRPr>
          </a:p>
        </p:txBody>
      </p:sp>
      <p:sp>
        <p:nvSpPr>
          <p:cNvPr id="6" name="5 Título"/>
          <p:cNvSpPr txBox="1">
            <a:spLocks noGrp="1"/>
          </p:cNvSpPr>
          <p:nvPr>
            <p:ph type="title"/>
          </p:nvPr>
        </p:nvSpPr>
        <p:spPr>
          <a:xfrm>
            <a:off x="467544" y="1052736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600" b="1" dirty="0" smtClean="0">
                <a:solidFill>
                  <a:srgbClr val="FFC000"/>
                </a:solidFill>
                <a:latin typeface="Candara" pitchFamily="34" charset="0"/>
              </a:rPr>
              <a:t>TIPUS DE MOBILITAT </a:t>
            </a:r>
          </a:p>
          <a:p>
            <a:pPr algn="ctr"/>
            <a:endParaRPr lang="ca-ES" sz="3600" dirty="0"/>
          </a:p>
        </p:txBody>
      </p:sp>
      <p:sp>
        <p:nvSpPr>
          <p:cNvPr id="4" name="Rectángulo 2"/>
          <p:cNvSpPr/>
          <p:nvPr/>
        </p:nvSpPr>
        <p:spPr>
          <a:xfrm>
            <a:off x="0" y="0"/>
            <a:ext cx="9144000" cy="5213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762" y="95772"/>
            <a:ext cx="2490033" cy="3545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0"/>
            <a:ext cx="9144000" cy="5213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762" y="95772"/>
            <a:ext cx="2490033" cy="354541"/>
          </a:xfrm>
          <a:prstGeom prst="rect">
            <a:avLst/>
          </a:prstGeom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51520" y="1412776"/>
            <a:ext cx="8569325" cy="827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ca-ES" sz="3600" b="1" dirty="0" smtClean="0">
                <a:solidFill>
                  <a:srgbClr val="FFC000"/>
                </a:solidFill>
                <a:latin typeface="Candara" pitchFamily="34" charset="0"/>
              </a:rPr>
              <a:t>            Requisits per marxar a l’estranger</a:t>
            </a:r>
            <a:endParaRPr lang="ca-ES" sz="3600" b="1" dirty="0">
              <a:solidFill>
                <a:srgbClr val="FFC000"/>
              </a:solidFill>
              <a:latin typeface="Candara" pitchFamily="34" charset="0"/>
            </a:endParaRPr>
          </a:p>
          <a:p>
            <a:pPr algn="just">
              <a:defRPr/>
            </a:pPr>
            <a:endParaRPr lang="ca-ES" b="1" dirty="0" smtClean="0">
              <a:latin typeface="Candara" pitchFamily="34" charset="0"/>
              <a:ea typeface="ＭＳ Ｐゴシック" charset="-128"/>
            </a:endParaRPr>
          </a:p>
          <a:p>
            <a:pPr algn="just">
              <a:defRPr/>
            </a:pPr>
            <a:endParaRPr lang="ca-ES" sz="2000" dirty="0" smtClean="0">
              <a:latin typeface="Candara" pitchFamily="34" charset="0"/>
              <a:ea typeface="ＭＳ Ｐゴシック" charset="-128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ca-ES" sz="2000" dirty="0" smtClean="0">
                <a:latin typeface="Candara" pitchFamily="34" charset="0"/>
                <a:ea typeface="ＭＳ Ｐゴシック" charset="-128"/>
              </a:rPr>
              <a:t>Estar </a:t>
            </a:r>
            <a:r>
              <a:rPr lang="ca-ES" sz="2000" b="1" dirty="0" smtClean="0">
                <a:latin typeface="Candara" pitchFamily="34" charset="0"/>
                <a:ea typeface="ＭＳ Ｐゴシック" charset="-128"/>
              </a:rPr>
              <a:t>matriculat </a:t>
            </a:r>
            <a:r>
              <a:rPr lang="ca-ES" sz="2000" dirty="0" smtClean="0">
                <a:latin typeface="Candara" pitchFamily="34" charset="0"/>
                <a:ea typeface="ＭＳ Ｐゴシック" charset="-128"/>
              </a:rPr>
              <a:t>al Tecnocampus durant el curs 2016-17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ca-ES" sz="2000" dirty="0" smtClean="0">
              <a:latin typeface="Candara" pitchFamily="34" charset="0"/>
              <a:ea typeface="ＭＳ Ｐゴシック" charset="-128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ca-ES" sz="2000" b="1" dirty="0" smtClean="0">
                <a:latin typeface="Candara" pitchFamily="34" charset="0"/>
                <a:ea typeface="ＭＳ Ｐゴシック" charset="-128"/>
              </a:rPr>
              <a:t>Tenir el primer curs superat</a:t>
            </a:r>
            <a:r>
              <a:rPr lang="ca-ES" sz="2000" dirty="0" smtClean="0">
                <a:latin typeface="Candara" pitchFamily="34" charset="0"/>
                <a:ea typeface="ＭＳ Ｐゴシック" charset="-128"/>
              </a:rPr>
              <a:t>. Les estades internacionals tenen lloc entre el tercer i cinquè curs dels diferents Graus.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ca-ES" sz="2000" dirty="0" smtClean="0">
              <a:latin typeface="Candara" pitchFamily="34" charset="0"/>
              <a:ea typeface="ＭＳ Ｐゴシック" charset="-128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ca-ES" sz="2000" dirty="0" smtClean="0">
                <a:latin typeface="Candara" pitchFamily="34" charset="0"/>
                <a:ea typeface="ＭＳ Ｐゴシック" charset="-128"/>
              </a:rPr>
              <a:t>Un bon </a:t>
            </a:r>
            <a:r>
              <a:rPr lang="ca-ES" sz="2000" b="1" dirty="0" smtClean="0">
                <a:latin typeface="Candara" pitchFamily="34" charset="0"/>
                <a:ea typeface="ＭＳ Ｐゴシック" charset="-128"/>
              </a:rPr>
              <a:t>expedient acadèmic 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ca-ES" sz="2000" b="1" dirty="0" smtClean="0">
              <a:latin typeface="Candara" pitchFamily="34" charset="0"/>
              <a:ea typeface="ＭＳ Ｐゴシック" charset="-128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ca-ES" sz="2000" b="1" dirty="0" smtClean="0">
                <a:latin typeface="Candara" pitchFamily="34" charset="0"/>
                <a:ea typeface="ＭＳ Ｐゴシック" charset="-128"/>
              </a:rPr>
              <a:t>Acreditar</a:t>
            </a:r>
            <a:r>
              <a:rPr lang="ca-ES" sz="2000" dirty="0" smtClean="0">
                <a:latin typeface="Candara" pitchFamily="34" charset="0"/>
                <a:ea typeface="ＭＳ Ｐゴシック" charset="-128"/>
              </a:rPr>
              <a:t> el </a:t>
            </a:r>
            <a:r>
              <a:rPr lang="ca-ES" sz="2000" b="1" dirty="0" smtClean="0">
                <a:latin typeface="Candara" pitchFamily="34" charset="0"/>
                <a:ea typeface="ＭＳ Ｐゴシック" charset="-128"/>
              </a:rPr>
              <a:t>coneixement de la llengua de la docència </a:t>
            </a:r>
            <a:r>
              <a:rPr lang="ca-ES" sz="2000" dirty="0" smtClean="0">
                <a:latin typeface="Candara" pitchFamily="34" charset="0"/>
                <a:ea typeface="ＭＳ Ｐゴシック" charset="-128"/>
              </a:rPr>
              <a:t>a la Universitat de destinació. En el cas de la llengua anglesa el </a:t>
            </a:r>
            <a:r>
              <a:rPr lang="ca-ES" sz="2000" dirty="0" err="1" smtClean="0">
                <a:latin typeface="Candara" pitchFamily="34" charset="0"/>
                <a:ea typeface="ＭＳ Ｐゴシック" charset="-128"/>
              </a:rPr>
              <a:t>TecnoCampus</a:t>
            </a:r>
            <a:r>
              <a:rPr lang="ca-ES" sz="2000" dirty="0" smtClean="0">
                <a:latin typeface="Candara" pitchFamily="34" charset="0"/>
                <a:ea typeface="ＭＳ Ｐゴシック" charset="-128"/>
              </a:rPr>
              <a:t> demanarà l’acreditació del nivell B2</a:t>
            </a:r>
          </a:p>
          <a:p>
            <a:pPr marL="819150" lvl="1" indent="-361950" algn="just">
              <a:buClr>
                <a:srgbClr val="FFC000"/>
              </a:buClr>
            </a:pPr>
            <a:endParaRPr lang="ca-ES" sz="2000" dirty="0" smtClean="0">
              <a:latin typeface="Candara" pitchFamily="34" charset="0"/>
              <a:ea typeface="ＭＳ Ｐゴシック" charset="-128"/>
            </a:endParaRPr>
          </a:p>
          <a:p>
            <a:pPr>
              <a:defRPr/>
            </a:pPr>
            <a:endParaRPr lang="ca-ES" sz="2000" dirty="0">
              <a:ea typeface="ＭＳ Ｐゴシック" charset="-128"/>
            </a:endParaRPr>
          </a:p>
          <a:p>
            <a:pPr>
              <a:defRPr/>
            </a:pPr>
            <a:endParaRPr lang="ca-ES" sz="2000" dirty="0">
              <a:ea typeface="ＭＳ Ｐゴシック" charset="-128"/>
            </a:endParaRPr>
          </a:p>
          <a:p>
            <a:pPr>
              <a:defRPr/>
            </a:pPr>
            <a:endParaRPr lang="ca-ES" dirty="0">
              <a:ea typeface="ＭＳ Ｐゴシック" charset="-128"/>
            </a:endParaRPr>
          </a:p>
          <a:p>
            <a:pPr>
              <a:defRPr/>
            </a:pPr>
            <a:endParaRPr lang="ca-ES" dirty="0">
              <a:ea typeface="ＭＳ Ｐゴシック" charset="-128"/>
            </a:endParaRPr>
          </a:p>
          <a:p>
            <a:pPr>
              <a:defRPr/>
            </a:pPr>
            <a:endParaRPr lang="ca-ES" dirty="0">
              <a:ea typeface="ＭＳ Ｐゴシック" charset="-128"/>
            </a:endParaRPr>
          </a:p>
          <a:p>
            <a:pPr>
              <a:defRPr/>
            </a:pPr>
            <a:endParaRPr lang="ca-ES" dirty="0">
              <a:ea typeface="ＭＳ Ｐゴシック" charset="-128"/>
            </a:endParaRPr>
          </a:p>
          <a:p>
            <a:pPr>
              <a:defRPr/>
            </a:pPr>
            <a:endParaRPr lang="ca-ES" dirty="0">
              <a:ea typeface="ＭＳ Ｐゴシック" charset="-128"/>
            </a:endParaRPr>
          </a:p>
          <a:p>
            <a:pPr>
              <a:defRPr/>
            </a:pPr>
            <a:endParaRPr lang="ca-ES" dirty="0">
              <a:ea typeface="ＭＳ Ｐゴシック" charset="-128"/>
            </a:endParaRPr>
          </a:p>
          <a:p>
            <a:pPr>
              <a:defRPr/>
            </a:pPr>
            <a:endParaRPr lang="ca-ES" dirty="0">
              <a:ea typeface="ＭＳ Ｐゴシック" charset="-128"/>
            </a:endParaRPr>
          </a:p>
          <a:p>
            <a:pPr>
              <a:defRPr/>
            </a:pPr>
            <a:endParaRPr lang="ca-ES" dirty="0">
              <a:ea typeface="ＭＳ Ｐゴシック" charset="-128"/>
            </a:endParaRPr>
          </a:p>
          <a:p>
            <a:pPr>
              <a:defRPr/>
            </a:pPr>
            <a:endParaRPr lang="ca-ES" dirty="0">
              <a:ea typeface="ＭＳ Ｐゴシック" charset="-128"/>
            </a:endParaRPr>
          </a:p>
          <a:p>
            <a:pPr>
              <a:defRPr/>
            </a:pPr>
            <a:endParaRPr lang="ca-ES" dirty="0">
              <a:ea typeface="ＭＳ Ｐゴシック" charset="-128"/>
            </a:endParaRPr>
          </a:p>
          <a:p>
            <a:pPr>
              <a:defRPr/>
            </a:pPr>
            <a:endParaRPr lang="ca-ES" dirty="0">
              <a:ea typeface="ＭＳ Ｐゴシック" charset="-128"/>
            </a:endParaRPr>
          </a:p>
        </p:txBody>
      </p:sp>
      <p:pic>
        <p:nvPicPr>
          <p:cNvPr id="18434" name="Picture 2" descr="http://gcg.gov.ph/site/img/wiegers-blog-graphic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052736"/>
            <a:ext cx="1524000" cy="1143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252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0"/>
            <a:ext cx="9144000" cy="5213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762" y="95772"/>
            <a:ext cx="2490033" cy="354541"/>
          </a:xfrm>
          <a:prstGeom prst="rect">
            <a:avLst/>
          </a:prstGeom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51520" y="1733520"/>
            <a:ext cx="8440627" cy="512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ca-ES" dirty="0" smtClean="0">
              <a:latin typeface="Candara" pitchFamily="34" charset="0"/>
              <a:ea typeface="ＭＳ Ｐゴシック" charset="-128"/>
            </a:endParaRPr>
          </a:p>
          <a:p>
            <a:pPr marL="971550" lvl="1" indent="-514350">
              <a:spcBef>
                <a:spcPct val="50000"/>
              </a:spcBef>
              <a:buClr>
                <a:srgbClr val="FFC000"/>
              </a:buClr>
              <a:buAutoNum type="arabicParenR"/>
              <a:defRPr/>
            </a:pPr>
            <a:r>
              <a:rPr lang="ca-ES" sz="2800" dirty="0" smtClean="0">
                <a:latin typeface="Candara" pitchFamily="34" charset="0"/>
                <a:ea typeface="ＭＳ Ｐゴシック" charset="-128"/>
              </a:rPr>
              <a:t>Nota Mitja de l’Expedient Acadèmic </a:t>
            </a:r>
            <a:r>
              <a:rPr lang="ca-ES" sz="2800" dirty="0" smtClean="0">
                <a:latin typeface="Candara" pitchFamily="34" charset="0"/>
              </a:rPr>
              <a:t>(En cas d’empat tindrà preferència  l’estudiant amb més crèdits superats.)</a:t>
            </a:r>
          </a:p>
          <a:p>
            <a:pPr marL="971550" lvl="1" indent="-514350">
              <a:spcBef>
                <a:spcPct val="50000"/>
              </a:spcBef>
              <a:buClr>
                <a:srgbClr val="FFC000"/>
              </a:buClr>
              <a:buAutoNum type="arabicParenR"/>
              <a:defRPr/>
            </a:pPr>
            <a:endParaRPr lang="ca-ES" sz="2800" dirty="0" smtClean="0">
              <a:latin typeface="Candara" pitchFamily="34" charset="0"/>
            </a:endParaRPr>
          </a:p>
          <a:p>
            <a:pPr marL="971550" lvl="1" indent="-514350">
              <a:spcBef>
                <a:spcPct val="50000"/>
              </a:spcBef>
              <a:buClr>
                <a:srgbClr val="FFC000"/>
              </a:buClr>
              <a:buAutoNum type="arabicParenR"/>
              <a:defRPr/>
            </a:pPr>
            <a:r>
              <a:rPr lang="ca-ES" sz="2800" dirty="0" smtClean="0">
                <a:latin typeface="Candara" pitchFamily="34" charset="0"/>
                <a:ea typeface="ＭＳ Ｐゴシック" charset="-128"/>
              </a:rPr>
              <a:t>Nivell  d’idioma de la llengua de docència del país de destinació acreditat amb certificat oficial</a:t>
            </a:r>
          </a:p>
          <a:p>
            <a:pPr>
              <a:spcBef>
                <a:spcPct val="50000"/>
              </a:spcBef>
              <a:defRPr/>
            </a:pPr>
            <a:endParaRPr lang="ca-ES" b="1" dirty="0">
              <a:ea typeface="ＭＳ Ｐゴシック" charset="-128"/>
            </a:endParaRPr>
          </a:p>
          <a:p>
            <a:pPr>
              <a:spcBef>
                <a:spcPct val="50000"/>
              </a:spcBef>
              <a:defRPr/>
            </a:pPr>
            <a:endParaRPr lang="ca-ES" sz="2400" b="1" dirty="0">
              <a:ea typeface="ＭＳ Ｐゴシック" charset="-128"/>
            </a:endParaRPr>
          </a:p>
          <a:p>
            <a:pPr>
              <a:spcBef>
                <a:spcPct val="50000"/>
              </a:spcBef>
              <a:defRPr/>
            </a:pPr>
            <a:endParaRPr lang="ca-ES" sz="2400" b="1" dirty="0">
              <a:ea typeface="ＭＳ Ｐゴシック" charset="-128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339752" y="1052736"/>
            <a:ext cx="5358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600" b="1" dirty="0" smtClean="0">
                <a:solidFill>
                  <a:srgbClr val="FFC000"/>
                </a:solidFill>
                <a:latin typeface="Candara" pitchFamily="34" charset="0"/>
              </a:rPr>
              <a:t>Criteris de selecció</a:t>
            </a:r>
            <a:endParaRPr lang="ca-ES" sz="3600" dirty="0" smtClean="0">
              <a:latin typeface="Candara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52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0"/>
            <a:ext cx="9144000" cy="5213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762" y="95772"/>
            <a:ext cx="2490033" cy="354541"/>
          </a:xfrm>
          <a:prstGeom prst="rect">
            <a:avLst/>
          </a:prstGeom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83568" y="1700808"/>
            <a:ext cx="3528392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ca-ES" dirty="0" smtClean="0">
              <a:latin typeface="Candara" pitchFamily="34" charset="0"/>
              <a:ea typeface="ＭＳ Ｐゴシック" charset="-128"/>
            </a:endParaRPr>
          </a:p>
          <a:p>
            <a:pPr marL="971550" lvl="1" indent="-514350">
              <a:spcBef>
                <a:spcPct val="50000"/>
              </a:spcBef>
              <a:buClr>
                <a:srgbClr val="FFC000"/>
              </a:buClr>
              <a:buAutoNum type="arabicParenR"/>
              <a:defRPr/>
            </a:pPr>
            <a:r>
              <a:rPr lang="ca-ES" sz="2800" dirty="0" smtClean="0">
                <a:latin typeface="Candara" pitchFamily="34" charset="0"/>
                <a:ea typeface="ＭＳ Ｐゴシック" charset="-128"/>
              </a:rPr>
              <a:t>ERASMUS +</a:t>
            </a:r>
            <a:endParaRPr lang="ca-ES" sz="2800" dirty="0" smtClean="0">
              <a:latin typeface="Candara" pitchFamily="34" charset="0"/>
            </a:endParaRPr>
          </a:p>
          <a:p>
            <a:pPr marL="971550" lvl="1" indent="-514350">
              <a:spcBef>
                <a:spcPct val="50000"/>
              </a:spcBef>
              <a:buClr>
                <a:srgbClr val="FFC000"/>
              </a:buClr>
              <a:buAutoNum type="arabicParenR"/>
              <a:defRPr/>
            </a:pPr>
            <a:endParaRPr lang="ca-ES" sz="2800" dirty="0" smtClean="0">
              <a:latin typeface="Candara" pitchFamily="34" charset="0"/>
            </a:endParaRPr>
          </a:p>
          <a:p>
            <a:pPr marL="971550" lvl="1" indent="-514350">
              <a:spcBef>
                <a:spcPct val="50000"/>
              </a:spcBef>
              <a:buClr>
                <a:srgbClr val="FFC000"/>
              </a:buClr>
              <a:buAutoNum type="arabicParenR"/>
              <a:defRPr/>
            </a:pPr>
            <a:r>
              <a:rPr lang="ca-ES" sz="2800" dirty="0" smtClean="0">
                <a:latin typeface="Candara" pitchFamily="34" charset="0"/>
                <a:ea typeface="ＭＳ Ｐゴシック" charset="-128"/>
              </a:rPr>
              <a:t>MECD</a:t>
            </a:r>
          </a:p>
          <a:p>
            <a:pPr marL="971550" lvl="1" indent="-514350">
              <a:spcBef>
                <a:spcPct val="50000"/>
              </a:spcBef>
              <a:buClr>
                <a:srgbClr val="FFC000"/>
              </a:buClr>
              <a:buAutoNum type="arabicParenR"/>
              <a:defRPr/>
            </a:pPr>
            <a:endParaRPr lang="ca-ES" sz="2800" dirty="0" smtClean="0">
              <a:latin typeface="Candara" pitchFamily="34" charset="0"/>
              <a:ea typeface="ＭＳ Ｐゴシック" charset="-128"/>
            </a:endParaRPr>
          </a:p>
          <a:p>
            <a:pPr marL="971550" lvl="1" indent="-514350">
              <a:spcBef>
                <a:spcPct val="50000"/>
              </a:spcBef>
              <a:buClr>
                <a:srgbClr val="FFC000"/>
              </a:buClr>
              <a:buAutoNum type="arabicParenR"/>
              <a:defRPr/>
            </a:pPr>
            <a:r>
              <a:rPr lang="ca-ES" sz="2800" dirty="0" smtClean="0">
                <a:latin typeface="Candara" pitchFamily="34" charset="0"/>
                <a:ea typeface="ＭＳ Ｐゴシック" charset="-128"/>
              </a:rPr>
              <a:t>MOBINT</a:t>
            </a:r>
          </a:p>
          <a:p>
            <a:pPr marL="971550" lvl="1" indent="-514350">
              <a:spcBef>
                <a:spcPct val="50000"/>
              </a:spcBef>
              <a:buClr>
                <a:srgbClr val="FFC000"/>
              </a:buClr>
              <a:buAutoNum type="arabicParenR"/>
              <a:defRPr/>
            </a:pPr>
            <a:endParaRPr lang="ca-ES" sz="2800" dirty="0" smtClean="0">
              <a:latin typeface="Candara" pitchFamily="34" charset="0"/>
              <a:ea typeface="ＭＳ Ｐゴシック" charset="-128"/>
            </a:endParaRPr>
          </a:p>
          <a:p>
            <a:pPr>
              <a:spcBef>
                <a:spcPct val="50000"/>
              </a:spcBef>
              <a:defRPr/>
            </a:pPr>
            <a:endParaRPr lang="ca-ES" b="1" dirty="0">
              <a:ea typeface="ＭＳ Ｐゴシック" charset="-128"/>
            </a:endParaRPr>
          </a:p>
          <a:p>
            <a:pPr>
              <a:spcBef>
                <a:spcPct val="50000"/>
              </a:spcBef>
              <a:defRPr/>
            </a:pPr>
            <a:endParaRPr lang="ca-ES" sz="2400" b="1" dirty="0">
              <a:ea typeface="ＭＳ Ｐゴシック" charset="-128"/>
            </a:endParaRPr>
          </a:p>
          <a:p>
            <a:pPr>
              <a:spcBef>
                <a:spcPct val="50000"/>
              </a:spcBef>
              <a:defRPr/>
            </a:pPr>
            <a:endParaRPr lang="ca-ES" sz="2400" b="1" dirty="0">
              <a:ea typeface="ＭＳ Ｐゴシック" charset="-128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779912" y="105273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600" b="1" dirty="0" smtClean="0">
                <a:solidFill>
                  <a:srgbClr val="FFC000"/>
                </a:solidFill>
                <a:latin typeface="Candara" pitchFamily="34" charset="0"/>
              </a:rPr>
              <a:t>Beques</a:t>
            </a:r>
            <a:endParaRPr lang="ca-ES" sz="3600" dirty="0" smtClean="0">
              <a:latin typeface="Candara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52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0"/>
            <a:ext cx="9144000" cy="5213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762" y="95772"/>
            <a:ext cx="2490033" cy="354541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3405" y="1796902"/>
            <a:ext cx="8317457" cy="4700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20000"/>
              </a:spcBef>
            </a:pPr>
            <a:endParaRPr lang="ca-ES" sz="3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</a:pPr>
            <a:r>
              <a:rPr lang="ca-ES" sz="2000" dirty="0" smtClean="0">
                <a:latin typeface="Candara" pitchFamily="34" charset="0"/>
              </a:rPr>
              <a:t>Es la beca que atorga l’Agència Nacional </a:t>
            </a:r>
            <a:r>
              <a:rPr lang="ca-ES" sz="2000" dirty="0" err="1" smtClean="0">
                <a:latin typeface="Candara" pitchFamily="34" charset="0"/>
              </a:rPr>
              <a:t>Erasmus</a:t>
            </a:r>
            <a:r>
              <a:rPr lang="ca-ES" sz="2000" dirty="0" smtClean="0">
                <a:latin typeface="Candara" pitchFamily="34" charset="0"/>
              </a:rPr>
              <a:t> (SEPIE)  que reben TOTS els estudiants </a:t>
            </a:r>
            <a:r>
              <a:rPr lang="ca-ES" sz="2000" dirty="0" err="1" smtClean="0">
                <a:latin typeface="Candara" pitchFamily="34" charset="0"/>
              </a:rPr>
              <a:t>TecnoCampus</a:t>
            </a:r>
            <a:r>
              <a:rPr lang="ca-ES" sz="2000" dirty="0" smtClean="0">
                <a:latin typeface="Candara" pitchFamily="34" charset="0"/>
              </a:rPr>
              <a:t> seleccionats com a </a:t>
            </a:r>
            <a:r>
              <a:rPr lang="ca-ES" sz="2000" dirty="0" err="1" smtClean="0">
                <a:latin typeface="Candara" pitchFamily="34" charset="0"/>
              </a:rPr>
              <a:t>Erasmus</a:t>
            </a:r>
            <a:r>
              <a:rPr lang="ca-ES" sz="2000" dirty="0" smtClean="0">
                <a:latin typeface="Candara" pitchFamily="34" charset="0"/>
              </a:rPr>
              <a:t>.</a:t>
            </a:r>
          </a:p>
          <a:p>
            <a:pPr algn="just" eaLnBrk="1" hangingPunct="1">
              <a:spcBef>
                <a:spcPct val="20000"/>
              </a:spcBef>
            </a:pPr>
            <a:endParaRPr lang="ca-ES" sz="2000" dirty="0" smtClean="0">
              <a:latin typeface="Candara" pitchFamily="34" charset="0"/>
            </a:endParaRPr>
          </a:p>
          <a:p>
            <a:pPr algn="just" eaLnBrk="1" hangingPunct="1">
              <a:spcBef>
                <a:spcPct val="20000"/>
              </a:spcBef>
            </a:pPr>
            <a:endParaRPr lang="ca-ES" sz="2000" dirty="0" smtClean="0">
              <a:latin typeface="Candara" pitchFamily="34" charset="0"/>
            </a:endParaRPr>
          </a:p>
          <a:p>
            <a:pPr eaLnBrk="1" hangingPunct="1">
              <a:spcBef>
                <a:spcPct val="20000"/>
              </a:spcBef>
            </a:pPr>
            <a:endParaRPr lang="ca-ES" sz="2000" dirty="0" smtClean="0">
              <a:latin typeface="+mj-lt"/>
            </a:endParaRPr>
          </a:p>
          <a:p>
            <a:pPr eaLnBrk="1" hangingPunct="1">
              <a:spcBef>
                <a:spcPct val="20000"/>
              </a:spcBef>
            </a:pPr>
            <a:endParaRPr lang="ca-ES" sz="2000" dirty="0" smtClean="0">
              <a:latin typeface="+mj-lt"/>
            </a:endParaRPr>
          </a:p>
          <a:p>
            <a:pPr eaLnBrk="1" hangingPunct="1">
              <a:spcBef>
                <a:spcPct val="20000"/>
              </a:spcBef>
            </a:pPr>
            <a:endParaRPr lang="ca-ES" sz="1500" b="1" i="1" dirty="0" smtClean="0">
              <a:latin typeface="+mj-lt"/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endParaRPr lang="es-ES" sz="1000" dirty="0" smtClean="0">
              <a:latin typeface="Calibri" charset="0"/>
            </a:endParaRPr>
          </a:p>
          <a:p>
            <a:pPr eaLnBrk="1" hangingPunct="1">
              <a:lnSpc>
                <a:spcPct val="50000"/>
              </a:lnSpc>
              <a:spcBef>
                <a:spcPct val="20000"/>
              </a:spcBef>
            </a:pPr>
            <a:endParaRPr lang="es-ES" sz="2000" dirty="0" smtClean="0">
              <a:latin typeface="Calibri" charset="0"/>
            </a:endParaRPr>
          </a:p>
          <a:p>
            <a:pPr eaLnBrk="1" hangingPunct="1">
              <a:lnSpc>
                <a:spcPct val="50000"/>
              </a:lnSpc>
              <a:spcBef>
                <a:spcPct val="20000"/>
              </a:spcBef>
            </a:pPr>
            <a:endParaRPr lang="es-ES" sz="2000" dirty="0" smtClean="0">
              <a:latin typeface="Calibri" charset="0"/>
            </a:endParaRPr>
          </a:p>
        </p:txBody>
      </p:sp>
      <p:sp>
        <p:nvSpPr>
          <p:cNvPr id="9" name="Text Box 317"/>
          <p:cNvSpPr txBox="1">
            <a:spLocks noChangeArrowheads="1"/>
          </p:cNvSpPr>
          <p:nvPr/>
        </p:nvSpPr>
        <p:spPr bwMode="auto">
          <a:xfrm>
            <a:off x="393405" y="1150571"/>
            <a:ext cx="71344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ＭＳ Ｐゴシック" charset="0"/>
                <a:cs typeface="ＭＳ Ｐゴシック" charset="0"/>
              </a:rPr>
              <a:t>1. BECA ERASMUS+</a:t>
            </a:r>
            <a:endParaRPr lang="es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320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0"/>
            <a:ext cx="9144000" cy="5213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762" y="95772"/>
            <a:ext cx="2490033" cy="354541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44549" y="683393"/>
            <a:ext cx="8647246" cy="6174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ca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IMPORTS I DURADA</a:t>
            </a:r>
          </a:p>
          <a:p>
            <a:pPr eaLnBrk="1" hangingPunct="1">
              <a:spcBef>
                <a:spcPct val="20000"/>
              </a:spcBef>
            </a:pPr>
            <a:r>
              <a:rPr lang="ca-ES" sz="1800" u="sng" dirty="0" smtClean="0">
                <a:latin typeface="Candara" pitchFamily="34" charset="0"/>
              </a:rPr>
              <a:t>*DADES CURS 2015-16</a:t>
            </a:r>
          </a:p>
          <a:p>
            <a:pPr eaLnBrk="1" hangingPunct="1">
              <a:spcBef>
                <a:spcPct val="20000"/>
              </a:spcBef>
            </a:pPr>
            <a:r>
              <a:rPr lang="ca-ES" sz="1800" dirty="0" smtClean="0">
                <a:latin typeface="Candara" pitchFamily="34" charset="0"/>
              </a:rPr>
              <a:t>La quantitat de la  Beca ve determinada pel </a:t>
            </a:r>
            <a:r>
              <a:rPr lang="ca-ES" sz="1800" b="1" dirty="0" smtClean="0">
                <a:latin typeface="Candara" pitchFamily="34" charset="0"/>
              </a:rPr>
              <a:t>país de destinació </a:t>
            </a:r>
            <a:r>
              <a:rPr lang="ca-ES" sz="1800" dirty="0" smtClean="0">
                <a:latin typeface="Candara" pitchFamily="34" charset="0"/>
              </a:rPr>
              <a:t>i  s’atorga per </a:t>
            </a:r>
            <a:r>
              <a:rPr lang="ca-ES" sz="1800" b="1" dirty="0" smtClean="0">
                <a:latin typeface="Candara" pitchFamily="34" charset="0"/>
              </a:rPr>
              <a:t>un màxim de 5 mesos</a:t>
            </a:r>
            <a:r>
              <a:rPr lang="ca-ES" sz="1800" dirty="0" smtClean="0">
                <a:latin typeface="Candara" pitchFamily="34" charset="0"/>
              </a:rPr>
              <a:t>, tot i que la durada de l’ estada </a:t>
            </a:r>
            <a:r>
              <a:rPr lang="ca-ES" sz="1800" dirty="0" err="1" smtClean="0">
                <a:latin typeface="Candara" pitchFamily="34" charset="0"/>
              </a:rPr>
              <a:t>Erasmus</a:t>
            </a:r>
            <a:r>
              <a:rPr lang="ca-ES" sz="1800" dirty="0" smtClean="0">
                <a:latin typeface="Candara" pitchFamily="34" charset="0"/>
              </a:rPr>
              <a:t> pot ser d’un curs </a:t>
            </a:r>
            <a:r>
              <a:rPr lang="ca-ES" sz="1800" dirty="0" err="1" smtClean="0">
                <a:latin typeface="Candara" pitchFamily="34" charset="0"/>
              </a:rPr>
              <a:t>senser</a:t>
            </a:r>
            <a:r>
              <a:rPr lang="ca-ES" sz="1800" dirty="0" smtClean="0">
                <a:latin typeface="Candara" pitchFamily="34" charset="0"/>
              </a:rPr>
              <a:t>.</a:t>
            </a:r>
            <a:endParaRPr lang="ca-ES" sz="1800" b="1" i="1" dirty="0" smtClean="0">
              <a:solidFill>
                <a:srgbClr val="FFC000"/>
              </a:solidFill>
              <a:latin typeface="Candara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ca-ES" sz="1800" b="1" i="1" dirty="0" smtClean="0">
                <a:solidFill>
                  <a:srgbClr val="FFC000"/>
                </a:solidFill>
                <a:latin typeface="Candara" pitchFamily="34" charset="0"/>
              </a:rPr>
              <a:t>	</a:t>
            </a:r>
            <a:r>
              <a:rPr lang="ca-ES" b="1" i="1" u="sng" dirty="0" smtClean="0">
                <a:solidFill>
                  <a:srgbClr val="FFC000"/>
                </a:solidFill>
                <a:latin typeface="Candara" pitchFamily="34" charset="0"/>
              </a:rPr>
              <a:t>GRUP 1: 300€/mes</a:t>
            </a:r>
            <a:endParaRPr lang="ca-ES" sz="1800" b="1" i="1" u="sng" dirty="0" smtClean="0">
              <a:solidFill>
                <a:srgbClr val="FFC000"/>
              </a:solidFill>
              <a:latin typeface="Candara" pitchFamily="34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20000"/>
              </a:spcBef>
            </a:pPr>
            <a:r>
              <a:rPr lang="ca-ES" sz="1800" i="1" dirty="0" smtClean="0">
                <a:latin typeface="Candara" pitchFamily="34" charset="0"/>
              </a:rPr>
              <a:t>Àustria, Dinamarca, Finlàndia, França, Irlanda, Itàlia, Liechtenstein, Noruega, Regne Unit, Suècia i Suïssa.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ca-ES" sz="1800" b="1" i="1" dirty="0" smtClean="0">
                <a:solidFill>
                  <a:srgbClr val="FFC000"/>
                </a:solidFill>
                <a:latin typeface="Candara" pitchFamily="34" charset="0"/>
              </a:rPr>
              <a:t>	</a:t>
            </a:r>
            <a:r>
              <a:rPr lang="ca-ES" b="1" i="1" u="sng" dirty="0" smtClean="0">
                <a:solidFill>
                  <a:srgbClr val="FFC000"/>
                </a:solidFill>
                <a:latin typeface="Candara" pitchFamily="34" charset="0"/>
              </a:rPr>
              <a:t>GRUP 2: 250€/mes</a:t>
            </a:r>
            <a:endParaRPr lang="ca-ES" sz="1800" b="1" i="1" u="sng" dirty="0" smtClean="0">
              <a:solidFill>
                <a:srgbClr val="FFC000"/>
              </a:solidFill>
              <a:latin typeface="Candara" pitchFamily="34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20000"/>
              </a:spcBef>
            </a:pPr>
            <a:r>
              <a:rPr lang="ca-ES" sz="1800" i="1" dirty="0" smtClean="0">
                <a:latin typeface="Candara" pitchFamily="34" charset="0"/>
              </a:rPr>
              <a:t>Alemanya, Bèlgica, Croàcia, Eslovènia,  Grècia, Islàndia, Luxemburg, Països Baixos, Portugal, República Txeca, Turquia i Xipre.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ca-ES" sz="1800" b="1" i="1" dirty="0" smtClean="0">
                <a:solidFill>
                  <a:srgbClr val="FFC000"/>
                </a:solidFill>
                <a:latin typeface="Candara" pitchFamily="34" charset="0"/>
              </a:rPr>
              <a:t>	</a:t>
            </a:r>
            <a:r>
              <a:rPr lang="ca-ES" b="1" i="1" u="sng" dirty="0" smtClean="0">
                <a:solidFill>
                  <a:srgbClr val="FFC000"/>
                </a:solidFill>
                <a:latin typeface="Candara" pitchFamily="34" charset="0"/>
              </a:rPr>
              <a:t>GRUP 3: 200€/mes</a:t>
            </a:r>
            <a:endParaRPr lang="ca-ES" sz="1800" b="1" i="1" u="sng" dirty="0" smtClean="0">
              <a:solidFill>
                <a:srgbClr val="FFC000"/>
              </a:solidFill>
              <a:latin typeface="Candara" pitchFamily="34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20000"/>
              </a:spcBef>
            </a:pPr>
            <a:r>
              <a:rPr lang="ca-ES" sz="1800" i="1" dirty="0" smtClean="0">
                <a:latin typeface="Candara" pitchFamily="34" charset="0"/>
              </a:rPr>
              <a:t>Bulgària, Eslovènia, Estònia, Hongria, Letònia, Lituània, Malta, Polònia, Romania i antiga República Iugoslava de Macedònia.</a:t>
            </a:r>
          </a:p>
          <a:p>
            <a:pPr eaLnBrk="1" hangingPunct="1">
              <a:spcBef>
                <a:spcPct val="20000"/>
              </a:spcBef>
            </a:pPr>
            <a:endParaRPr lang="ca-ES" sz="1500" i="1" dirty="0" smtClean="0">
              <a:latin typeface="Candara" pitchFamily="34" charset="0"/>
            </a:endParaRPr>
          </a:p>
          <a:p>
            <a:pPr eaLnBrk="1" hangingPunct="1">
              <a:spcBef>
                <a:spcPct val="20000"/>
              </a:spcBef>
            </a:pPr>
            <a:endParaRPr lang="ca-ES" sz="1500" b="1" i="1" dirty="0" smtClean="0">
              <a:latin typeface="+mj-lt"/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endParaRPr lang="es-ES" sz="1000" dirty="0" smtClean="0">
              <a:latin typeface="Calibri" charset="0"/>
            </a:endParaRPr>
          </a:p>
          <a:p>
            <a:pPr eaLnBrk="1" hangingPunct="1">
              <a:lnSpc>
                <a:spcPct val="50000"/>
              </a:lnSpc>
              <a:spcBef>
                <a:spcPct val="20000"/>
              </a:spcBef>
            </a:pPr>
            <a:endParaRPr lang="es-ES" sz="2000" dirty="0" smtClean="0">
              <a:latin typeface="Calibri" charset="0"/>
            </a:endParaRPr>
          </a:p>
          <a:p>
            <a:pPr eaLnBrk="1" hangingPunct="1">
              <a:lnSpc>
                <a:spcPct val="50000"/>
              </a:lnSpc>
              <a:spcBef>
                <a:spcPct val="20000"/>
              </a:spcBef>
            </a:pPr>
            <a:endParaRPr lang="es-ES" sz="2000" dirty="0" smtClean="0">
              <a:latin typeface="Calibri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320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907704" y="1628800"/>
            <a:ext cx="7032810" cy="589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sz="2200" b="1" dirty="0" smtClean="0">
                <a:solidFill>
                  <a:srgbClr val="984807"/>
                </a:solidFill>
                <a:latin typeface="Calibri" charset="0"/>
              </a:rPr>
              <a:t> </a:t>
            </a:r>
            <a:r>
              <a:rPr lang="ca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Pagaments beca Erasmus+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0" y="0"/>
            <a:ext cx="9144000" cy="5213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9552" y="2636912"/>
            <a:ext cx="7879535" cy="4348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20000"/>
              </a:spcBef>
              <a:buFont typeface="Wingdings 3" pitchFamily="18" charset="2"/>
              <a:buChar char=""/>
            </a:pPr>
            <a:r>
              <a:rPr lang="ca-ES" sz="2200" b="1" u="sng" dirty="0" smtClean="0">
                <a:solidFill>
                  <a:srgbClr val="FFC000"/>
                </a:solidFill>
                <a:latin typeface="Candara" pitchFamily="34" charset="0"/>
              </a:rPr>
              <a:t>Primer pagament:</a:t>
            </a:r>
            <a:r>
              <a:rPr lang="ca-ES" sz="2200" b="1" dirty="0" smtClean="0">
                <a:solidFill>
                  <a:srgbClr val="FFC000"/>
                </a:solidFill>
                <a:latin typeface="Candara" pitchFamily="34" charset="0"/>
              </a:rPr>
              <a:t> </a:t>
            </a:r>
            <a:r>
              <a:rPr lang="ca-ES" sz="2200" b="1" dirty="0" smtClean="0">
                <a:latin typeface="Candara" pitchFamily="34" charset="0"/>
              </a:rPr>
              <a:t>70%</a:t>
            </a:r>
            <a:r>
              <a:rPr lang="ca-ES" sz="2200" dirty="0" smtClean="0">
                <a:latin typeface="Candara" pitchFamily="34" charset="0"/>
              </a:rPr>
              <a:t> del total de la beca a </a:t>
            </a:r>
            <a:r>
              <a:rPr lang="ca-ES" sz="2200" dirty="0" err="1" smtClean="0">
                <a:latin typeface="Candara" pitchFamily="34" charset="0"/>
              </a:rPr>
              <a:t>l’inici</a:t>
            </a:r>
            <a:r>
              <a:rPr lang="ca-ES" sz="2200" dirty="0" smtClean="0">
                <a:latin typeface="Candara" pitchFamily="34" charset="0"/>
              </a:rPr>
              <a:t> de la mobilitat</a:t>
            </a:r>
          </a:p>
          <a:p>
            <a:pPr algn="just" eaLnBrk="1" hangingPunct="1">
              <a:lnSpc>
                <a:spcPct val="150000"/>
              </a:lnSpc>
              <a:spcBef>
                <a:spcPct val="20000"/>
              </a:spcBef>
              <a:buFont typeface="Wingdings 3" pitchFamily="18" charset="2"/>
              <a:buChar char=""/>
            </a:pPr>
            <a:r>
              <a:rPr lang="ca-ES" sz="2200" b="1" u="sng" dirty="0" smtClean="0">
                <a:solidFill>
                  <a:srgbClr val="FFC000"/>
                </a:solidFill>
                <a:latin typeface="Candara" pitchFamily="34" charset="0"/>
              </a:rPr>
              <a:t>Segon pagament:</a:t>
            </a:r>
            <a:r>
              <a:rPr lang="ca-ES" sz="2200" b="1" dirty="0" smtClean="0">
                <a:solidFill>
                  <a:srgbClr val="FFC000"/>
                </a:solidFill>
                <a:latin typeface="Candara" pitchFamily="34" charset="0"/>
              </a:rPr>
              <a:t> </a:t>
            </a:r>
            <a:r>
              <a:rPr lang="ca-ES" sz="2200" b="1" dirty="0" smtClean="0">
                <a:latin typeface="Candara" pitchFamily="34" charset="0"/>
              </a:rPr>
              <a:t>30% </a:t>
            </a:r>
            <a:r>
              <a:rPr lang="ca-ES" sz="2200" dirty="0" smtClean="0">
                <a:latin typeface="Candara" pitchFamily="34" charset="0"/>
              </a:rPr>
              <a:t>del total de la beca al finalitzar la mobilitat i lliurar la documentació de retorn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ca-ES" sz="1500" dirty="0" smtClean="0">
              <a:latin typeface="Calibri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ca-ES" sz="2000" i="1" dirty="0" smtClean="0">
              <a:latin typeface="Calibri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ca-ES" sz="2000" i="1" dirty="0" smtClean="0">
                <a:latin typeface="Calibri" charset="0"/>
              </a:rPr>
              <a:t> </a:t>
            </a:r>
            <a:endParaRPr lang="ca-ES" sz="2000" dirty="0" smtClean="0">
              <a:latin typeface="Calibri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762" y="95772"/>
            <a:ext cx="2490033" cy="3545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3445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2126</TotalTime>
  <Words>940</Words>
  <Application>Microsoft Office PowerPoint</Application>
  <PresentationFormat>Presentación en pantalla (4:3)</PresentationFormat>
  <Paragraphs>182</Paragraphs>
  <Slides>19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Diapositiva 1</vt:lpstr>
      <vt:lpstr>Què és la mobilitat internacional? </vt:lpstr>
      <vt:lpstr>TIPUS DE MOBILITAT  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IMPORTS I DURADA</vt:lpstr>
      <vt:lpstr>Diapositiva 12</vt:lpstr>
      <vt:lpstr>Diapositiva 13</vt:lpstr>
      <vt:lpstr>CONVENIS BILATERALS INTERNACIONALS</vt:lpstr>
      <vt:lpstr> Quan i Com fer la Sol·licitud</vt:lpstr>
      <vt:lpstr>Diapositiva 16</vt:lpstr>
      <vt:lpstr>Diapositiva 17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ncampos</dc:creator>
  <cp:lastModifiedBy>lgarcia</cp:lastModifiedBy>
  <cp:revision>53</cp:revision>
  <dcterms:created xsi:type="dcterms:W3CDTF">2014-11-14T14:43:16Z</dcterms:created>
  <dcterms:modified xsi:type="dcterms:W3CDTF">2016-01-07T13:15:24Z</dcterms:modified>
</cp:coreProperties>
</file>