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4" r:id="rId2"/>
    <p:sldId id="256" r:id="rId3"/>
    <p:sldId id="270" r:id="rId4"/>
    <p:sldId id="272" r:id="rId5"/>
    <p:sldId id="271" r:id="rId6"/>
    <p:sldId id="261" r:id="rId7"/>
    <p:sldId id="277" r:id="rId8"/>
    <p:sldId id="279" r:id="rId9"/>
    <p:sldId id="280" r:id="rId10"/>
    <p:sldId id="281" r:id="rId11"/>
    <p:sldId id="282" r:id="rId12"/>
    <p:sldId id="284" r:id="rId13"/>
    <p:sldId id="286" r:id="rId14"/>
    <p:sldId id="287" r:id="rId15"/>
    <p:sldId id="288" r:id="rId16"/>
    <p:sldId id="289" r:id="rId17"/>
    <p:sldId id="291" r:id="rId18"/>
    <p:sldId id="292" r:id="rId19"/>
    <p:sldId id="293" r:id="rId20"/>
    <p:sldId id="296" r:id="rId21"/>
    <p:sldId id="297" r:id="rId22"/>
    <p:sldId id="302" r:id="rId23"/>
    <p:sldId id="299" r:id="rId24"/>
    <p:sldId id="276" r:id="rId2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1103EF-9D0C-4FF3-AAC7-835543CA5317}" v="66" dt="2022-09-16T18:15:29.794"/>
    <p1510:client id="{1F194247-89CB-6B60-08FB-77B3801570FF}" v="6" dt="2022-02-18T16:17:53.303"/>
    <p1510:client id="{37A4E0E4-88B4-C1B0-1307-8D04B9A90C08}" v="11" dt="2022-09-08T07:47:56.820"/>
    <p1510:client id="{431EAC41-6AAC-884A-B1FD-611B5C453D9A}" v="4" dt="2021-12-02T09:07:37.509"/>
    <p1510:client id="{553BDD94-C20B-18B8-7000-B7DA17D7F43F}" v="4" dt="2022-01-13T10:07:00.659"/>
    <p1510:client id="{84F17105-BAA7-B123-0301-E7B703D77A5B}" v="3" dt="2021-11-15T07:22:47.414"/>
    <p1510:client id="{9A1547F8-813C-D0AD-4E76-F176D3DB4BAA}" v="2" dt="2021-11-15T09:39:24.794"/>
    <p1510:client id="{A019C1D9-1265-C2CA-6D46-E52F3626B461}" v="1" dt="2022-01-20T13:24:03.054"/>
    <p1510:client id="{B1EE9CF0-A4AC-BE4F-D168-8638C19B36A9}" v="2" dt="2022-02-02T15:34:42.406"/>
    <p1510:client id="{B7A462BE-2340-A1DE-D030-E28F3180FC1D}" v="1" dt="2022-03-28T11:41:58.215"/>
    <p1510:client id="{C7DF0012-A034-8C33-335A-759A355D7429}" v="5" dt="2022-02-09T15:33:54.6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FAFE75-F683-594F-89B9-EF572FC83ED8}" type="datetimeFigureOut">
              <a:rPr lang="es-ES_tradnl" smtClean="0"/>
              <a:t>16/09/2022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los estilos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6BF51-B41A-414A-BAE6-332FD3BFBD58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87581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A765D4-80C6-4799-A5FF-52B5A504A3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04A99A2-E13D-4F0A-A51D-4650B6B4AC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C06F7F-D4EB-4591-AE56-3A7457E4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B7DF4F-4273-489D-910D-C7763A035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2E9E20B-C554-4A37-99B2-84C4BD503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699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DA7ECF-996C-48C3-B8CD-969FA79CA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F18901-4F7E-4AC7-8CCF-98D86AA4D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03E8DF-8091-421B-947D-6D2E2E01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27209DE-1CFB-463E-9BD7-6A6B64654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7D6AB0-E9C0-462B-B548-84A2E832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2199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11A97E1-067D-41DC-A073-89264E91F9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0981115-08F2-4F15-ADA2-D13121B4E0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181BE8-287D-49B0-9643-985E57E4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6627F7D-F75C-4648-891E-8F7CC4AD3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FE9793-69F6-4282-A1CD-0DFB0451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7416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8E8909-57D0-464D-AD68-EE1AE73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382" y="2675528"/>
            <a:ext cx="5285789" cy="53567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2722"/>
            <a:ext cx="12192000" cy="3429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76382" y="770962"/>
            <a:ext cx="11239235" cy="753038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40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dirty="0"/>
              <a:t>Agregueu aquí el títol principal de la presentació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476382" y="1686892"/>
            <a:ext cx="11239235" cy="424732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dirty="0" err="1"/>
              <a:t>Agregueu</a:t>
            </a:r>
            <a:r>
              <a:rPr lang="es-ES_tradnl" dirty="0"/>
              <a:t> aquí el </a:t>
            </a:r>
            <a:r>
              <a:rPr lang="es-ES_tradnl" dirty="0" err="1"/>
              <a:t>subtítol</a:t>
            </a:r>
            <a:r>
              <a:rPr lang="es-ES_tradnl" dirty="0"/>
              <a:t> de la </a:t>
            </a:r>
            <a:r>
              <a:rPr lang="es-ES_tradnl" dirty="0" err="1"/>
              <a:t>presentació</a:t>
            </a:r>
            <a:endParaRPr lang="ca-ES" dirty="0"/>
          </a:p>
        </p:txBody>
      </p:sp>
      <p:sp>
        <p:nvSpPr>
          <p:cNvPr id="7" name="Marcador de contenido 2"/>
          <p:cNvSpPr>
            <a:spLocks noGrp="1"/>
          </p:cNvSpPr>
          <p:nvPr>
            <p:ph sz="half" idx="13" hasCustomPrompt="1"/>
          </p:nvPr>
        </p:nvSpPr>
        <p:spPr>
          <a:xfrm>
            <a:off x="0" y="3422722"/>
            <a:ext cx="12192000" cy="3435278"/>
          </a:xfrm>
          <a:noFill/>
        </p:spPr>
        <p:txBody>
          <a:bodyPr anchor="ctr">
            <a:normAutofit/>
          </a:bodyPr>
          <a:lstStyle>
            <a:lvl1pPr marL="0" indent="0" algn="ctr">
              <a:buClr>
                <a:schemeClr val="tx2"/>
              </a:buClr>
              <a:buSzPct val="86000"/>
              <a:buFont typeface="Arial" charset="0"/>
              <a:buNone/>
              <a:defRPr sz="1800" b="1" i="0">
                <a:solidFill>
                  <a:schemeClr val="accent2"/>
                </a:solidFill>
                <a:latin typeface="Jigsaw Light" charset="0"/>
                <a:ea typeface="Jigsaw Light" charset="0"/>
                <a:cs typeface="Jigsaw Light" charset="0"/>
              </a:defRPr>
            </a:lvl1pPr>
            <a:lvl2pPr marL="457200" indent="0">
              <a:buClr>
                <a:schemeClr val="tx2"/>
              </a:buClr>
              <a:buSzPct val="86000"/>
              <a:buFont typeface="Arial" charset="0"/>
              <a:buNone/>
              <a:defRPr sz="16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2pPr>
            <a:lvl3pPr marL="914400" indent="0">
              <a:buClr>
                <a:schemeClr val="tx2"/>
              </a:buClr>
              <a:buSzPct val="86000"/>
              <a:buFont typeface="Arial" charset="0"/>
              <a:buNone/>
              <a:defRPr sz="14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3pPr>
            <a:lvl4pPr marL="13716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4pPr>
            <a:lvl5pPr marL="1828800" indent="0">
              <a:buClr>
                <a:schemeClr val="tx2"/>
              </a:buClr>
              <a:buSzPct val="86000"/>
              <a:buFont typeface="Arial" charset="0"/>
              <a:buNone/>
              <a:defRPr sz="1200" b="0" i="0">
                <a:solidFill>
                  <a:srgbClr val="333333"/>
                </a:solidFill>
                <a:latin typeface="Jigsaw Light" charset="0"/>
                <a:ea typeface="Jigsaw Light" charset="0"/>
                <a:cs typeface="Jigsaw Light" charset="0"/>
              </a:defRPr>
            </a:lvl5pPr>
          </a:lstStyle>
          <a:p>
            <a:pPr lvl="0"/>
            <a:r>
              <a:rPr lang="ca-ES" dirty="0"/>
              <a:t>Agregueu aquí la imatge de portada (si voleu modificar-la)</a:t>
            </a:r>
          </a:p>
        </p:txBody>
      </p:sp>
      <p:cxnSp>
        <p:nvCxnSpPr>
          <p:cNvPr id="13" name="Conector recto 12"/>
          <p:cNvCxnSpPr/>
          <p:nvPr userDrawn="1"/>
        </p:nvCxnSpPr>
        <p:spPr>
          <a:xfrm>
            <a:off x="0" y="6851722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7330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parador (2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1" y="4711701"/>
            <a:ext cx="10515599" cy="627215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4000" b="0" i="0" baseline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Títol del separador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5" name="Conector recto 14"/>
          <p:cNvCxnSpPr/>
          <p:nvPr userDrawn="1"/>
        </p:nvCxnSpPr>
        <p:spPr>
          <a:xfrm>
            <a:off x="943897" y="5358581"/>
            <a:ext cx="806245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  <a:ln>
            <a:solidFill>
              <a:srgbClr val="3333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>
            <a:extLst>
              <a:ext uri="{FF2B5EF4-FFF2-40B4-BE49-F238E27FC236}">
                <a16:creationId xmlns:a16="http://schemas.microsoft.com/office/drawing/2014/main" id="{81957E56-FB3C-6444-AB13-1D029C16FE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6232163"/>
            <a:ext cx="4692650" cy="47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451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inguts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id="{5F50FDED-E3B7-834D-8A5E-4EF9D8CBD98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828553"/>
            <a:ext cx="10515600" cy="5218235"/>
          </a:xfrm>
        </p:spPr>
        <p:txBody>
          <a:bodyPr/>
          <a:lstStyle>
            <a:lvl1pPr marL="0" indent="0" fontAlgn="t" latinLnBrk="0" hangingPunct="1">
              <a:lnSpc>
                <a:spcPct val="150000"/>
              </a:lnSpc>
              <a:spcBef>
                <a:spcPts val="150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0" algn="l"/>
              </a:tabLst>
              <a:defRPr b="0" i="0" baseline="0">
                <a:latin typeface="+mn-lt"/>
              </a:defRPr>
            </a:lvl1pPr>
            <a:lvl2pPr>
              <a:lnSpc>
                <a:spcPct val="150000"/>
              </a:lnSpc>
              <a:defRPr/>
            </a:lvl2pPr>
          </a:lstStyle>
          <a:p>
            <a:r>
              <a:rPr lang="ca-ES" dirty="0"/>
              <a:t>Introduïu aquí el text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‹#›</a:t>
            </a:fld>
            <a:endParaRPr lang="ca-ES"/>
          </a:p>
        </p:txBody>
      </p:sp>
      <p:cxnSp>
        <p:nvCxnSpPr>
          <p:cNvPr id="12" name="Conector recto 11"/>
          <p:cNvCxnSpPr/>
          <p:nvPr userDrawn="1"/>
        </p:nvCxnSpPr>
        <p:spPr>
          <a:xfrm>
            <a:off x="0" y="649167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 userDrawn="1"/>
        </p:nvCxnSpPr>
        <p:spPr>
          <a:xfrm>
            <a:off x="0" y="6176963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/>
          <p:cNvCxnSpPr/>
          <p:nvPr userDrawn="1"/>
        </p:nvCxnSpPr>
        <p:spPr>
          <a:xfrm>
            <a:off x="0" y="11291"/>
            <a:ext cx="12192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ítulo 1">
            <a:extLst>
              <a:ext uri="{FF2B5EF4-FFF2-40B4-BE49-F238E27FC236}">
                <a16:creationId xmlns:a16="http://schemas.microsoft.com/office/drawing/2014/main" id="{9FE1ACD9-C863-D545-8BBF-15DB78B8A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8992"/>
            <a:ext cx="10515600" cy="59017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400" b="1" i="0" baseline="0">
                <a:solidFill>
                  <a:srgbClr val="33333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ca-ES" noProof="0" dirty="0"/>
              <a:t>Agregueu aquí el títol de la diapositiva</a:t>
            </a:r>
          </a:p>
        </p:txBody>
      </p:sp>
    </p:spTree>
    <p:extLst>
      <p:ext uri="{BB962C8B-B14F-4D97-AF65-F5344CB8AC3E}">
        <p14:creationId xmlns:p14="http://schemas.microsoft.com/office/powerpoint/2010/main" val="1077498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8D0BBB-3E9D-4A9B-BF3D-89782023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F45DA7-9612-47CF-93D8-8B75C9B73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FECF00-E415-4B62-9BEF-87F37C094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BD3626-AEC0-4115-A4D7-409523364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FE796BD-CD49-474C-B8A8-3D2AD54BD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88658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283EE6-2D9B-4114-A85C-EA9F0C4ED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BF5C1C-E525-452B-B260-A5A7C7640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006E55F-AFE2-4336-BACC-F697200D2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D3BEB5-9696-466A-9E5B-85792D40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EA8E54-AC8F-4F5A-B371-D4C74D887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5472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6EDB41-270E-478A-8525-55466988A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742E00-7126-4605-8CE1-F3D59DB237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38CD9F1-078C-4EA0-8D82-225EFE3D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4334C2-0D6C-4939-8C56-6F79D8B0F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E72D2D-D58C-4030-8EDD-3BB4B6E25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81E747-EE8D-4AF6-A916-88A3076C2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56498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3DA6D-1072-4993-953A-D2841FDE0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223BFF-E877-4DFF-BBC2-CD20C22FE2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B0D9FC-BB2C-469B-BC93-746338617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85951E-A00E-4553-96C3-6D948785D0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5A9A1C9-4E0F-4ADE-BB9A-D09E104C1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96DF7D4-4465-4456-A941-1D8A22CC6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EA60780-9C8B-43F6-969D-E7A7009D8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2ADC09-0B51-4C35-98E3-3CDDBB548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554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514D29-45AB-436C-9C44-5C1414003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1D61FB7-BADD-4B95-ABAF-48FC3D77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D1E629B-64FE-4B30-8C13-BF213433E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D49E76C-8194-4C2F-9C74-D31C94D8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508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A36F710-090B-419D-8680-6383471BD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9211F7A-571B-4E92-A52D-B4CBFCDB6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D8B5EB-3EAA-4631-BBE9-7D7FA6AD6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2038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92B06B-8CE8-490C-9621-2EFF7A04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246DAB9-6883-4744-AB42-EB2513C7F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77EECA-1EFC-4250-92B0-60F82F1CC8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177749-79A7-4D15-9DC2-4E05FA69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1A7B619-14CA-4E91-81FD-E4D8B3E2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E8C4115-0F4F-45E0-BE9A-77916D172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2882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37DCA3-D139-437F-A0D3-870084EE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E0B9B1-966F-4905-84C4-6CA2824CB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BD30524-5C83-483C-8F57-BEC562C8E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464DF5F-542C-4B3C-87A3-53E090F15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D938F9-0F54-456C-998D-A58A50D2D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F38AF76-1701-4FF4-AE34-9D65AB81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3778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C23F75-6BC3-44B1-BFF2-00A834CEA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E3A6C7D-8FA4-4F16-B4E2-7F3C10354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1731E5-9706-4B92-B1C5-20C1494887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F95D-C3B2-462A-85D5-D14FC5DA52D7}" type="datetimeFigureOut">
              <a:rPr lang="es-ES" smtClean="0"/>
              <a:t>16/09/2022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45230CF-E0E1-4BB9-981B-6C30A8CE69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0EB109-B968-4818-8E52-2A938E5E1D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2D087-34A2-460B-8942-1AFBD8EE354F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0556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E2965-727B-8E44-855D-683FDD12E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a-ES" dirty="0">
                <a:latin typeface="Calibri"/>
                <a:cs typeface="Calibri"/>
              </a:rPr>
              <a:t>Jornada de benvinguda nous estudiants 2022/2023</a:t>
            </a:r>
            <a:endParaRPr lang="ca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5B1117F-723A-DE42-A20C-6031191A25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a-ES" b="1" dirty="0">
                <a:latin typeface="Calibri"/>
                <a:ea typeface="Calibri"/>
                <a:cs typeface="Calibri"/>
              </a:rPr>
              <a:t>Escola Superior de Ciències Socials i de l’Empresa / Departament d’Empresa</a:t>
            </a:r>
            <a:endParaRPr lang="ca-ES" b="1" dirty="0">
              <a:ea typeface="Calibri"/>
            </a:endParaRP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9B70A1-D98D-BF49-A86B-8A8DB9D5BAA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313757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70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86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84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05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1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7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9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328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4267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u el TecnoCampus - CATALÀ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8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7FD329B5-6306-AE10-172D-FD246F9D4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ESTRUCTURA ACADÈMICA</a:t>
            </a:r>
            <a:endParaRPr lang="ca-ES" dirty="0"/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EEA41B3D-9CD6-0F01-C3BC-4BB788500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20</a:t>
            </a:fld>
            <a:endParaRPr lang="ca-ES"/>
          </a:p>
        </p:txBody>
      </p:sp>
      <p:pic>
        <p:nvPicPr>
          <p:cNvPr id="5" name="Imagen 7">
            <a:extLst>
              <a:ext uri="{FF2B5EF4-FFF2-40B4-BE49-F238E27FC236}">
                <a16:creationId xmlns:a16="http://schemas.microsoft.com/office/drawing/2014/main" id="{735BB08D-DF6B-62B4-9A77-10DBBA4A1EC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1799"/>
            <a:ext cx="1219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67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21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154242"/>
            <a:ext cx="11753850" cy="590175"/>
          </a:xfrm>
        </p:spPr>
        <p:txBody>
          <a:bodyPr>
            <a:normAutofit/>
          </a:bodyPr>
          <a:lstStyle/>
          <a:p>
            <a:r>
              <a:rPr lang="ca-ES" dirty="0">
                <a:latin typeface="Calibri"/>
                <a:cs typeface="Calibri"/>
              </a:rPr>
              <a:t>Estructura acadèmica del </a:t>
            </a:r>
            <a:r>
              <a:rPr lang="ca-ES" dirty="0" err="1">
                <a:latin typeface="Calibri"/>
                <a:cs typeface="Calibri"/>
              </a:rPr>
              <a:t>TecnoCampus</a:t>
            </a:r>
            <a:r>
              <a:rPr lang="ca-ES" dirty="0">
                <a:latin typeface="Calibri"/>
                <a:cs typeface="Calibri"/>
              </a:rPr>
              <a:t>-Transició de les Escola als Departaments</a:t>
            </a:r>
            <a:endParaRPr lang="ca-ES" dirty="0" err="1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BCD10-6452-32D5-85DF-AC6D51A70009}"/>
              </a:ext>
            </a:extLst>
          </p:cNvPr>
          <p:cNvSpPr/>
          <p:nvPr/>
        </p:nvSpPr>
        <p:spPr>
          <a:xfrm>
            <a:off x="838200" y="3966223"/>
            <a:ext cx="3249139" cy="142433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1403699" y="4343534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9303211" y="4462901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1575464" y="4445054"/>
            <a:ext cx="1746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Departament</a:t>
            </a:r>
            <a:r>
              <a:rPr kumimoji="0" lang="en-US" sz="20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9402705" y="4537037"/>
            <a:ext cx="17353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Departament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lang="en-US" sz="2000" kern="0" dirty="0">
                <a:solidFill>
                  <a:srgbClr val="000000"/>
                </a:solidFill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4303809" y="4445054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6891549" y="4416909"/>
            <a:ext cx="223870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6906014" y="4491045"/>
            <a:ext cx="22242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Departament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2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4358561" y="4554884"/>
            <a:ext cx="19487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Departament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403699" y="932574"/>
            <a:ext cx="847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b="1" dirty="0"/>
              <a:t>CENTRE UNIVERSITARI TENOCAMPUS</a:t>
            </a:r>
          </a:p>
        </p:txBody>
      </p:sp>
      <p:pic>
        <p:nvPicPr>
          <p:cNvPr id="5" name="Imatge 5" descr="Imatge que conté text&#10;&#10;Descripció generada automàticament">
            <a:extLst>
              <a:ext uri="{FF2B5EF4-FFF2-40B4-BE49-F238E27FC236}">
                <a16:creationId xmlns:a16="http://schemas.microsoft.com/office/drawing/2014/main" id="{76C05B9D-C7AE-A973-D953-8674E58A3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984" y="2194044"/>
            <a:ext cx="3230033" cy="157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304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22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latin typeface="Calibri"/>
                <a:cs typeface="Calibri"/>
              </a:rPr>
              <a:t>Estructura acadèmica del </a:t>
            </a:r>
            <a:r>
              <a:rPr lang="ca-ES" dirty="0" err="1">
                <a:latin typeface="Calibri"/>
                <a:cs typeface="Calibri"/>
              </a:rPr>
              <a:t>TecnoCampus</a:t>
            </a:r>
            <a:r>
              <a:rPr lang="ca-ES" dirty="0">
                <a:latin typeface="Calibri"/>
                <a:cs typeface="Calibri"/>
              </a:rPr>
              <a:t> – Departaments i Graus</a:t>
            </a:r>
            <a:endParaRPr lang="ca-E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DBBCD10-6452-32D5-85DF-AC6D51A70009}"/>
              </a:ext>
            </a:extLst>
          </p:cNvPr>
          <p:cNvSpPr/>
          <p:nvPr/>
        </p:nvSpPr>
        <p:spPr>
          <a:xfrm>
            <a:off x="5771383" y="845119"/>
            <a:ext cx="2712147" cy="142433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QuadreDeText 18">
            <a:extLst>
              <a:ext uri="{FF2B5EF4-FFF2-40B4-BE49-F238E27FC236}">
                <a16:creationId xmlns:a16="http://schemas.microsoft.com/office/drawing/2014/main" id="{4B18B599-6332-184C-08C7-FECABBBC5582}"/>
              </a:ext>
            </a:extLst>
          </p:cNvPr>
          <p:cNvSpPr txBox="1"/>
          <p:nvPr/>
        </p:nvSpPr>
        <p:spPr>
          <a:xfrm>
            <a:off x="6075711" y="812194"/>
            <a:ext cx="192400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2400" b="1" kern="0" dirty="0">
                <a:solidFill>
                  <a:srgbClr val="000000"/>
                </a:solidFill>
              </a:rPr>
              <a:t>ESCSET</a:t>
            </a:r>
            <a:endParaRPr kumimoji="0" lang="ca-E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6075711" y="129425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6184266" y="1537576"/>
            <a:ext cx="17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71384" y="2327809"/>
            <a:ext cx="2712147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Administració d’Empreses i Gestió de la Innovació</a:t>
            </a:r>
          </a:p>
        </p:txBody>
      </p:sp>
      <p:sp>
        <p:nvSpPr>
          <p:cNvPr id="5" name="QuadreDeText 4">
            <a:extLst>
              <a:ext uri="{FF2B5EF4-FFF2-40B4-BE49-F238E27FC236}">
                <a16:creationId xmlns:a16="http://schemas.microsoft.com/office/drawing/2014/main" id="{BBE8436C-FDB5-70BB-98B0-661BE41A473D}"/>
              </a:ext>
            </a:extLst>
          </p:cNvPr>
          <p:cNvSpPr txBox="1"/>
          <p:nvPr/>
        </p:nvSpPr>
        <p:spPr>
          <a:xfrm>
            <a:off x="5813044" y="4739765"/>
            <a:ext cx="2712147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Màrqueting i Comunitats Digitals</a:t>
            </a:r>
          </a:p>
        </p:txBody>
      </p:sp>
      <p:sp>
        <p:nvSpPr>
          <p:cNvPr id="6" name="QuadreDeText 5">
            <a:extLst>
              <a:ext uri="{FF2B5EF4-FFF2-40B4-BE49-F238E27FC236}">
                <a16:creationId xmlns:a16="http://schemas.microsoft.com/office/drawing/2014/main" id="{30C68820-3B39-1DC8-B676-1F7B914DBFAC}"/>
              </a:ext>
            </a:extLst>
          </p:cNvPr>
          <p:cNvSpPr txBox="1"/>
          <p:nvPr/>
        </p:nvSpPr>
        <p:spPr>
          <a:xfrm>
            <a:off x="5813044" y="5796963"/>
            <a:ext cx="2712147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Logística i Negocis Marítims</a:t>
            </a: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1053399" y="1273859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3564555" y="1279048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3814101" y="1383689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7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1053399" y="1469418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8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8610600" y="1279047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9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8770453" y="1514475"/>
            <a:ext cx="144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0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2994531"/>
            <a:ext cx="2712147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Administració d’Empreses i Gestió de la Innovació  (docència en anglès)</a:t>
            </a:r>
          </a:p>
        </p:txBody>
      </p:sp>
      <p:sp>
        <p:nvSpPr>
          <p:cNvPr id="41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3831272"/>
            <a:ext cx="2712147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Administració d’Empreses /Turisme i gestió del Lleure</a:t>
            </a:r>
          </a:p>
        </p:txBody>
      </p:sp>
      <p:sp>
        <p:nvSpPr>
          <p:cNvPr id="42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5196394"/>
            <a:ext cx="2712147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Administració d’Empreses /Màrqueting</a:t>
            </a:r>
          </a:p>
        </p:txBody>
      </p:sp>
    </p:spTree>
    <p:extLst>
      <p:ext uri="{BB962C8B-B14F-4D97-AF65-F5344CB8AC3E}">
        <p14:creationId xmlns:p14="http://schemas.microsoft.com/office/powerpoint/2010/main" val="1037163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7">
            <a:extLst>
              <a:ext uri="{FF2B5EF4-FFF2-40B4-BE49-F238E27FC236}">
                <a16:creationId xmlns:a16="http://schemas.microsoft.com/office/drawing/2014/main" id="{FDBBCD10-6452-32D5-85DF-AC6D51A70009}"/>
              </a:ext>
            </a:extLst>
          </p:cNvPr>
          <p:cNvSpPr/>
          <p:nvPr/>
        </p:nvSpPr>
        <p:spPr>
          <a:xfrm>
            <a:off x="5771384" y="759389"/>
            <a:ext cx="2568688" cy="142433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idor de número de diapositiva 2">
            <a:extLst>
              <a:ext uri="{FF2B5EF4-FFF2-40B4-BE49-F238E27FC236}">
                <a16:creationId xmlns:a16="http://schemas.microsoft.com/office/drawing/2014/main" id="{FDEE1668-186E-B402-D3B6-5BA987A5E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53A22-4E5B-B745-9FA0-1DD58406192C}" type="slidenum">
              <a:rPr lang="ca-ES" smtClean="0"/>
              <a:t>23</a:t>
            </a:fld>
            <a:endParaRPr lang="ca-ES"/>
          </a:p>
        </p:txBody>
      </p:sp>
      <p:sp>
        <p:nvSpPr>
          <p:cNvPr id="4" name="Títol 3">
            <a:extLst>
              <a:ext uri="{FF2B5EF4-FFF2-40B4-BE49-F238E27FC236}">
                <a16:creationId xmlns:a16="http://schemas.microsoft.com/office/drawing/2014/main" id="{67BE5270-A48C-4EC5-6157-414A0B0C8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>
                <a:latin typeface="Calibri"/>
                <a:cs typeface="Calibri"/>
              </a:rPr>
              <a:t>Estructura acadèmica del </a:t>
            </a:r>
            <a:r>
              <a:rPr lang="ca-ES" dirty="0" err="1">
                <a:latin typeface="Calibri"/>
                <a:cs typeface="Calibri"/>
              </a:rPr>
              <a:t>TecnoCampus</a:t>
            </a:r>
            <a:r>
              <a:rPr lang="ca-ES" dirty="0">
                <a:latin typeface="Calibri"/>
                <a:cs typeface="Calibri"/>
              </a:rPr>
              <a:t> – Departaments i Graus</a:t>
            </a:r>
            <a:endParaRPr lang="ca-E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78A1DBF-8004-7435-7C58-C3EE53B91FE6}"/>
              </a:ext>
            </a:extLst>
          </p:cNvPr>
          <p:cNvSpPr/>
          <p:nvPr/>
        </p:nvSpPr>
        <p:spPr>
          <a:xfrm>
            <a:off x="6075711" y="1208522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804B249-B6BF-00C0-F32D-7D1983709516}"/>
              </a:ext>
            </a:extLst>
          </p:cNvPr>
          <p:cNvSpPr/>
          <p:nvPr/>
        </p:nvSpPr>
        <p:spPr>
          <a:xfrm>
            <a:off x="8713391" y="1228865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endParaRPr lang="ca-ES" kern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2" name="QuadreDeText 21">
            <a:extLst>
              <a:ext uri="{FF2B5EF4-FFF2-40B4-BE49-F238E27FC236}">
                <a16:creationId xmlns:a16="http://schemas.microsoft.com/office/drawing/2014/main" id="{C7EF5AC0-7C2D-5A1F-6B95-E73731626037}"/>
              </a:ext>
            </a:extLst>
          </p:cNvPr>
          <p:cNvSpPr txBox="1"/>
          <p:nvPr/>
        </p:nvSpPr>
        <p:spPr>
          <a:xfrm>
            <a:off x="6184266" y="1451846"/>
            <a:ext cx="17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Empresa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QuadreDeText 22">
            <a:extLst>
              <a:ext uri="{FF2B5EF4-FFF2-40B4-BE49-F238E27FC236}">
                <a16:creationId xmlns:a16="http://schemas.microsoft.com/office/drawing/2014/main" id="{2059617A-4DDC-905F-4110-49F0BE884EA8}"/>
              </a:ext>
            </a:extLst>
          </p:cNvPr>
          <p:cNvSpPr txBox="1"/>
          <p:nvPr/>
        </p:nvSpPr>
        <p:spPr>
          <a:xfrm>
            <a:off x="8770453" y="1428745"/>
            <a:ext cx="14483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Salut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7DAF34-90D0-BEBE-8483-B4F19859D4C3}"/>
              </a:ext>
            </a:extLst>
          </p:cNvPr>
          <p:cNvSpPr/>
          <p:nvPr/>
        </p:nvSpPr>
        <p:spPr>
          <a:xfrm>
            <a:off x="1053399" y="1188129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CD9633-0304-D1F5-F9B5-6FB8D4E9E41C}"/>
              </a:ext>
            </a:extLst>
          </p:cNvPr>
          <p:cNvSpPr/>
          <p:nvPr/>
        </p:nvSpPr>
        <p:spPr>
          <a:xfrm>
            <a:off x="3564555" y="1193318"/>
            <a:ext cx="2022230" cy="799869"/>
          </a:xfrm>
          <a:prstGeom prst="rect">
            <a:avLst/>
          </a:prstGeom>
          <a:solidFill>
            <a:srgbClr val="DDA12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CCF7EEDA-B335-9B22-FBD6-CF6CE2346052}"/>
              </a:ext>
            </a:extLst>
          </p:cNvPr>
          <p:cNvSpPr txBox="1"/>
          <p:nvPr/>
        </p:nvSpPr>
        <p:spPr>
          <a:xfrm>
            <a:off x="3814101" y="1297959"/>
            <a:ext cx="1428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Indústries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Culturals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7" name="QuadreDeText 26">
            <a:extLst>
              <a:ext uri="{FF2B5EF4-FFF2-40B4-BE49-F238E27FC236}">
                <a16:creationId xmlns:a16="http://schemas.microsoft.com/office/drawing/2014/main" id="{79F21312-82D5-6249-1C5E-31DB04FBCE49}"/>
              </a:ext>
            </a:extLst>
          </p:cNvPr>
          <p:cNvSpPr txBox="1"/>
          <p:nvPr/>
        </p:nvSpPr>
        <p:spPr>
          <a:xfrm>
            <a:off x="1214853" y="1375081"/>
            <a:ext cx="1948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Tecnologia</a:t>
            </a:r>
            <a:endParaRPr kumimoji="0" lang="ca-E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45" name="QuadreDeText 44">
            <a:extLst>
              <a:ext uri="{FF2B5EF4-FFF2-40B4-BE49-F238E27FC236}">
                <a16:creationId xmlns:a16="http://schemas.microsoft.com/office/drawing/2014/main" id="{2CFADA8F-CDA6-7C8D-71FB-E08B11C3AA7C}"/>
              </a:ext>
            </a:extLst>
          </p:cNvPr>
          <p:cNvSpPr txBox="1"/>
          <p:nvPr/>
        </p:nvSpPr>
        <p:spPr>
          <a:xfrm>
            <a:off x="1060395" y="2523251"/>
            <a:ext cx="2157976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en-US" dirty="0" err="1"/>
              <a:t>Enginyeria</a:t>
            </a:r>
            <a:r>
              <a:rPr lang="en-US" dirty="0"/>
              <a:t> </a:t>
            </a:r>
            <a:r>
              <a:rPr lang="en-US" dirty="0" err="1"/>
              <a:t>Electrònica</a:t>
            </a:r>
            <a:r>
              <a:rPr lang="en-US" dirty="0"/>
              <a:t> i </a:t>
            </a:r>
            <a:r>
              <a:rPr lang="en-US" dirty="0" err="1"/>
              <a:t>Automàtica</a:t>
            </a:r>
            <a:r>
              <a:rPr lang="en-US" dirty="0"/>
              <a:t> Industrial</a:t>
            </a:r>
            <a:endParaRPr lang="ca-ES" dirty="0"/>
          </a:p>
        </p:txBody>
      </p:sp>
      <p:sp>
        <p:nvSpPr>
          <p:cNvPr id="46" name="QuadreDeText 45">
            <a:extLst>
              <a:ext uri="{FF2B5EF4-FFF2-40B4-BE49-F238E27FC236}">
                <a16:creationId xmlns:a16="http://schemas.microsoft.com/office/drawing/2014/main" id="{F172320F-3DBD-276E-18EB-78BE4CD07CA3}"/>
              </a:ext>
            </a:extLst>
          </p:cNvPr>
          <p:cNvSpPr txBox="1"/>
          <p:nvPr/>
        </p:nvSpPr>
        <p:spPr>
          <a:xfrm>
            <a:off x="1062191" y="3128359"/>
            <a:ext cx="2156180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Mecànica</a:t>
            </a:r>
          </a:p>
        </p:txBody>
      </p:sp>
      <p:sp>
        <p:nvSpPr>
          <p:cNvPr id="47" name="QuadreDeText 46">
            <a:extLst>
              <a:ext uri="{FF2B5EF4-FFF2-40B4-BE49-F238E27FC236}">
                <a16:creationId xmlns:a16="http://schemas.microsoft.com/office/drawing/2014/main" id="{FDDBE9D0-3361-1CE0-1612-E642114C1F0C}"/>
              </a:ext>
            </a:extLst>
          </p:cNvPr>
          <p:cNvSpPr txBox="1"/>
          <p:nvPr/>
        </p:nvSpPr>
        <p:spPr>
          <a:xfrm>
            <a:off x="3516609" y="2556413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Disseny i Producció de Videojocs</a:t>
            </a:r>
          </a:p>
        </p:txBody>
      </p:sp>
      <p:sp>
        <p:nvSpPr>
          <p:cNvPr id="48" name="QuadreDeText 47">
            <a:extLst>
              <a:ext uri="{FF2B5EF4-FFF2-40B4-BE49-F238E27FC236}">
                <a16:creationId xmlns:a16="http://schemas.microsoft.com/office/drawing/2014/main" id="{2A87AD71-D2D1-5DF4-FDA1-225253CF6D4D}"/>
              </a:ext>
            </a:extLst>
          </p:cNvPr>
          <p:cNvSpPr txBox="1"/>
          <p:nvPr/>
        </p:nvSpPr>
        <p:spPr>
          <a:xfrm>
            <a:off x="1062191" y="3518024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Enginyeria en </a:t>
            </a:r>
          </a:p>
          <a:p>
            <a:r>
              <a:rPr lang="ca-ES" dirty="0"/>
              <a:t>Organització Industrial</a:t>
            </a:r>
          </a:p>
        </p:txBody>
      </p:sp>
      <p:sp>
        <p:nvSpPr>
          <p:cNvPr id="49" name="QuadreDeText 48">
            <a:extLst>
              <a:ext uri="{FF2B5EF4-FFF2-40B4-BE49-F238E27FC236}">
                <a16:creationId xmlns:a16="http://schemas.microsoft.com/office/drawing/2014/main" id="{273739B2-E308-C0EF-4FF7-BDFD1CDFDBA7}"/>
              </a:ext>
            </a:extLst>
          </p:cNvPr>
          <p:cNvSpPr txBox="1"/>
          <p:nvPr/>
        </p:nvSpPr>
        <p:spPr>
          <a:xfrm>
            <a:off x="1062191" y="4732547"/>
            <a:ext cx="2157976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400" dirty="0">
                <a:solidFill>
                  <a:srgbClr val="000000"/>
                </a:solidFill>
                <a:latin typeface="Calibri"/>
              </a:rPr>
              <a:t>Enginyeria Informàtica de Gestió i Sistemes d’Informació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QuadreDeText 51">
            <a:extLst>
              <a:ext uri="{FF2B5EF4-FFF2-40B4-BE49-F238E27FC236}">
                <a16:creationId xmlns:a16="http://schemas.microsoft.com/office/drawing/2014/main" id="{C3A510B0-4343-DDE6-A02B-745B828D32D3}"/>
              </a:ext>
            </a:extLst>
          </p:cNvPr>
          <p:cNvSpPr txBox="1"/>
          <p:nvPr/>
        </p:nvSpPr>
        <p:spPr>
          <a:xfrm>
            <a:off x="5445879" y="7095516"/>
            <a:ext cx="230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Mitjans audiovisuals</a:t>
            </a:r>
          </a:p>
        </p:txBody>
      </p:sp>
      <p:cxnSp>
        <p:nvCxnSpPr>
          <p:cNvPr id="56" name="Connector recte 55">
            <a:extLst>
              <a:ext uri="{FF2B5EF4-FFF2-40B4-BE49-F238E27FC236}">
                <a16:creationId xmlns:a16="http://schemas.microsoft.com/office/drawing/2014/main" id="{0F80AC65-1D3D-991D-F052-2C1D77B93078}"/>
              </a:ext>
            </a:extLst>
          </p:cNvPr>
          <p:cNvCxnSpPr/>
          <p:nvPr/>
        </p:nvCxnSpPr>
        <p:spPr>
          <a:xfrm>
            <a:off x="5168179" y="7299803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QuadreDeText 57">
            <a:extLst>
              <a:ext uri="{FF2B5EF4-FFF2-40B4-BE49-F238E27FC236}">
                <a16:creationId xmlns:a16="http://schemas.microsoft.com/office/drawing/2014/main" id="{A597F5CD-C200-3F1C-EEF5-69FADF8E6A20}"/>
              </a:ext>
            </a:extLst>
          </p:cNvPr>
          <p:cNvSpPr txBox="1"/>
          <p:nvPr/>
        </p:nvSpPr>
        <p:spPr>
          <a:xfrm>
            <a:off x="1062191" y="4123132"/>
            <a:ext cx="2156180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Simultaneïtat </a:t>
            </a:r>
          </a:p>
          <a:p>
            <a:r>
              <a:rPr lang="ca-ES" dirty="0"/>
              <a:t>Electrònica - Mecànica</a:t>
            </a:r>
          </a:p>
        </p:txBody>
      </p:sp>
      <p:cxnSp>
        <p:nvCxnSpPr>
          <p:cNvPr id="61" name="Connector recte 60">
            <a:extLst>
              <a:ext uri="{FF2B5EF4-FFF2-40B4-BE49-F238E27FC236}">
                <a16:creationId xmlns:a16="http://schemas.microsoft.com/office/drawing/2014/main" id="{B7C8418E-957C-9C60-77EC-41A5B3886C42}"/>
              </a:ext>
            </a:extLst>
          </p:cNvPr>
          <p:cNvCxnSpPr/>
          <p:nvPr/>
        </p:nvCxnSpPr>
        <p:spPr>
          <a:xfrm>
            <a:off x="5190998" y="6820279"/>
            <a:ext cx="283891" cy="51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QuadreDeText 61">
            <a:extLst>
              <a:ext uri="{FF2B5EF4-FFF2-40B4-BE49-F238E27FC236}">
                <a16:creationId xmlns:a16="http://schemas.microsoft.com/office/drawing/2014/main" id="{4756A748-7310-40F2-084F-782C9765445F}"/>
              </a:ext>
            </a:extLst>
          </p:cNvPr>
          <p:cNvSpPr txBox="1"/>
          <p:nvPr/>
        </p:nvSpPr>
        <p:spPr>
          <a:xfrm>
            <a:off x="3519030" y="3174526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Mitjans Audiovisuals</a:t>
            </a:r>
          </a:p>
        </p:txBody>
      </p:sp>
      <p:sp>
        <p:nvSpPr>
          <p:cNvPr id="63" name="QuadreDeText 62">
            <a:extLst>
              <a:ext uri="{FF2B5EF4-FFF2-40B4-BE49-F238E27FC236}">
                <a16:creationId xmlns:a16="http://schemas.microsoft.com/office/drawing/2014/main" id="{225AC0A0-C47C-1037-AD0D-7FA61250790B}"/>
              </a:ext>
            </a:extLst>
          </p:cNvPr>
          <p:cNvSpPr txBox="1"/>
          <p:nvPr/>
        </p:nvSpPr>
        <p:spPr>
          <a:xfrm>
            <a:off x="1060395" y="5544830"/>
            <a:ext cx="4466284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</a:t>
            </a:r>
            <a:r>
              <a:rPr lang="ca-ES" dirty="0" err="1"/>
              <a:t>Eng</a:t>
            </a:r>
            <a:r>
              <a:rPr lang="ca-ES" dirty="0"/>
              <a:t>. Informàtica de Gestió i Sistemes </a:t>
            </a:r>
            <a:r>
              <a:rPr lang="ca-ES" dirty="0" err="1"/>
              <a:t>d’Inf</a:t>
            </a:r>
            <a:r>
              <a:rPr lang="ca-ES" dirty="0"/>
              <a:t>. – </a:t>
            </a:r>
          </a:p>
          <a:p>
            <a:r>
              <a:rPr lang="ca-ES" dirty="0"/>
              <a:t>Disseny i Producció de Videojocs</a:t>
            </a: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602DF6AD-F9A2-2F55-2C7B-244F088E3EEF}"/>
              </a:ext>
            </a:extLst>
          </p:cNvPr>
          <p:cNvSpPr txBox="1"/>
          <p:nvPr/>
        </p:nvSpPr>
        <p:spPr>
          <a:xfrm>
            <a:off x="8697849" y="2360377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Ciències de l’Activitat Física i de l’Esport</a:t>
            </a:r>
          </a:p>
        </p:txBody>
      </p:sp>
      <p:sp>
        <p:nvSpPr>
          <p:cNvPr id="9" name="QuadreDeText 8">
            <a:extLst>
              <a:ext uri="{FF2B5EF4-FFF2-40B4-BE49-F238E27FC236}">
                <a16:creationId xmlns:a16="http://schemas.microsoft.com/office/drawing/2014/main" id="{C0EDE955-3350-2B41-A39A-B7C6429661A5}"/>
              </a:ext>
            </a:extLst>
          </p:cNvPr>
          <p:cNvSpPr txBox="1"/>
          <p:nvPr/>
        </p:nvSpPr>
        <p:spPr>
          <a:xfrm>
            <a:off x="8710970" y="2974981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Infermeria</a:t>
            </a:r>
          </a:p>
        </p:txBody>
      </p:sp>
      <p:sp>
        <p:nvSpPr>
          <p:cNvPr id="10" name="QuadreDeText 9">
            <a:extLst>
              <a:ext uri="{FF2B5EF4-FFF2-40B4-BE49-F238E27FC236}">
                <a16:creationId xmlns:a16="http://schemas.microsoft.com/office/drawing/2014/main" id="{64D11677-4C79-8B50-12F0-260A384BFDB6}"/>
              </a:ext>
            </a:extLst>
          </p:cNvPr>
          <p:cNvSpPr txBox="1"/>
          <p:nvPr/>
        </p:nvSpPr>
        <p:spPr>
          <a:xfrm>
            <a:off x="8710970" y="3374142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Fisioteràpia</a:t>
            </a:r>
          </a:p>
        </p:txBody>
      </p:sp>
      <p:sp>
        <p:nvSpPr>
          <p:cNvPr id="33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71384" y="2327809"/>
            <a:ext cx="2712147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Administració d’Empreses i Gestió de la Innovació</a:t>
            </a:r>
          </a:p>
        </p:txBody>
      </p:sp>
      <p:sp>
        <p:nvSpPr>
          <p:cNvPr id="34" name="QuadreDeText 4">
            <a:extLst>
              <a:ext uri="{FF2B5EF4-FFF2-40B4-BE49-F238E27FC236}">
                <a16:creationId xmlns:a16="http://schemas.microsoft.com/office/drawing/2014/main" id="{BBE8436C-FDB5-70BB-98B0-661BE41A473D}"/>
              </a:ext>
            </a:extLst>
          </p:cNvPr>
          <p:cNvSpPr txBox="1"/>
          <p:nvPr/>
        </p:nvSpPr>
        <p:spPr>
          <a:xfrm>
            <a:off x="5813044" y="4739765"/>
            <a:ext cx="2712147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Màrqueting i Comunitats Digitals</a:t>
            </a:r>
          </a:p>
        </p:txBody>
      </p:sp>
      <p:sp>
        <p:nvSpPr>
          <p:cNvPr id="35" name="QuadreDeText 5">
            <a:extLst>
              <a:ext uri="{FF2B5EF4-FFF2-40B4-BE49-F238E27FC236}">
                <a16:creationId xmlns:a16="http://schemas.microsoft.com/office/drawing/2014/main" id="{30C68820-3B39-1DC8-B676-1F7B914DBFAC}"/>
              </a:ext>
            </a:extLst>
          </p:cNvPr>
          <p:cNvSpPr txBox="1"/>
          <p:nvPr/>
        </p:nvSpPr>
        <p:spPr>
          <a:xfrm>
            <a:off x="5813044" y="5796963"/>
            <a:ext cx="2712147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Logística i Negocis Marítims</a:t>
            </a:r>
          </a:p>
        </p:txBody>
      </p:sp>
      <p:sp>
        <p:nvSpPr>
          <p:cNvPr id="36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2994531"/>
            <a:ext cx="2712147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Administració d’Empreses i Gestió de la Innovació  (docència en anglès)</a:t>
            </a:r>
          </a:p>
        </p:txBody>
      </p:sp>
      <p:sp>
        <p:nvSpPr>
          <p:cNvPr id="37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3831272"/>
            <a:ext cx="2712147" cy="738664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Administració d’Empreses /Turisme i gestió del Lleure</a:t>
            </a:r>
          </a:p>
        </p:txBody>
      </p:sp>
      <p:sp>
        <p:nvSpPr>
          <p:cNvPr id="38" name="QuadreDeText 1">
            <a:extLst>
              <a:ext uri="{FF2B5EF4-FFF2-40B4-BE49-F238E27FC236}">
                <a16:creationId xmlns:a16="http://schemas.microsoft.com/office/drawing/2014/main" id="{1FF9020A-12CA-A78F-B1EC-642C00A09768}"/>
              </a:ext>
            </a:extLst>
          </p:cNvPr>
          <p:cNvSpPr txBox="1"/>
          <p:nvPr/>
        </p:nvSpPr>
        <p:spPr>
          <a:xfrm>
            <a:off x="5797736" y="5196394"/>
            <a:ext cx="2712147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Doble grau Administració d’Empreses /Màrqueting</a:t>
            </a:r>
          </a:p>
        </p:txBody>
      </p:sp>
      <p:sp>
        <p:nvSpPr>
          <p:cNvPr id="39" name="QuadreDeText 46">
            <a:extLst>
              <a:ext uri="{FF2B5EF4-FFF2-40B4-BE49-F238E27FC236}">
                <a16:creationId xmlns:a16="http://schemas.microsoft.com/office/drawing/2014/main" id="{FDDBE9D0-3361-1CE0-1612-E642114C1F0C}"/>
              </a:ext>
            </a:extLst>
          </p:cNvPr>
          <p:cNvSpPr txBox="1"/>
          <p:nvPr/>
        </p:nvSpPr>
        <p:spPr>
          <a:xfrm>
            <a:off x="3532415" y="2523251"/>
            <a:ext cx="2024651" cy="523220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Disseny i Producció de Videojocs</a:t>
            </a:r>
          </a:p>
        </p:txBody>
      </p:sp>
      <p:sp>
        <p:nvSpPr>
          <p:cNvPr id="40" name="QuadreDeText 61">
            <a:extLst>
              <a:ext uri="{FF2B5EF4-FFF2-40B4-BE49-F238E27FC236}">
                <a16:creationId xmlns:a16="http://schemas.microsoft.com/office/drawing/2014/main" id="{4756A748-7310-40F2-084F-782C9765445F}"/>
              </a:ext>
            </a:extLst>
          </p:cNvPr>
          <p:cNvSpPr txBox="1"/>
          <p:nvPr/>
        </p:nvSpPr>
        <p:spPr>
          <a:xfrm>
            <a:off x="3574419" y="3158832"/>
            <a:ext cx="2024651" cy="307777"/>
          </a:xfrm>
          <a:prstGeom prst="rect">
            <a:avLst/>
          </a:prstGeom>
          <a:gradFill flip="none" rotWithShape="1">
            <a:gsLst>
              <a:gs pos="0">
                <a:srgbClr val="EFA401">
                  <a:tint val="66000"/>
                  <a:satMod val="160000"/>
                </a:srgbClr>
              </a:gs>
              <a:gs pos="50000">
                <a:srgbClr val="EFA401">
                  <a:tint val="44500"/>
                  <a:satMod val="160000"/>
                </a:srgbClr>
              </a:gs>
              <a:gs pos="100000">
                <a:srgbClr val="EFA40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>
            <a:defPPr>
              <a:defRPr lang="es-ES_tradnl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rgbClr val="000000"/>
                </a:solidFill>
                <a:latin typeface="Calibri"/>
              </a:defRPr>
            </a:lvl1pPr>
          </a:lstStyle>
          <a:p>
            <a:r>
              <a:rPr lang="ca-ES" dirty="0"/>
              <a:t>Mitjans Audiovisuals</a:t>
            </a:r>
          </a:p>
        </p:txBody>
      </p:sp>
    </p:spTree>
    <p:extLst>
      <p:ext uri="{BB962C8B-B14F-4D97-AF65-F5344CB8AC3E}">
        <p14:creationId xmlns:p14="http://schemas.microsoft.com/office/powerpoint/2010/main" val="2864858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2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tge que conté text&#10;&#10;Descripció generada automàticament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181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4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86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114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tge que conté text&#10;&#10;Descripció generada automàticament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"/>
            <a:ext cx="12192000" cy="685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51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183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D2F3598-9F77-4AE6-931D-0D554FAD37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9523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216</Words>
  <Application>Microsoft Office PowerPoint</Application>
  <PresentationFormat>Pantalla panoràmica</PresentationFormat>
  <Paragraphs>55</Paragraphs>
  <Slides>24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24</vt:i4>
      </vt:variant>
    </vt:vector>
  </HeadingPairs>
  <TitlesOfParts>
    <vt:vector size="25" baseType="lpstr">
      <vt:lpstr>Tema de Office</vt:lpstr>
      <vt:lpstr>Jornada de benvinguda nous estudiants 2022/2023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ESTRUCTURA ACADÈMICA</vt:lpstr>
      <vt:lpstr>Estructura acadèmica del TecnoCampus-Transició de les Escola als Departaments</vt:lpstr>
      <vt:lpstr>Estructura acadèmica del TecnoCampus – Departaments i Graus</vt:lpstr>
      <vt:lpstr>Estructura acadèmica del TecnoCampus – Departaments i Graus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vanessa lastra</dc:creator>
  <cp:lastModifiedBy>Maria Dolors Celma Benaiges</cp:lastModifiedBy>
  <cp:revision>51</cp:revision>
  <dcterms:created xsi:type="dcterms:W3CDTF">2020-04-17T08:40:57Z</dcterms:created>
  <dcterms:modified xsi:type="dcterms:W3CDTF">2022-09-16T18:15:42Z</dcterms:modified>
</cp:coreProperties>
</file>